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321" r:id="rId2"/>
    <p:sldId id="322" r:id="rId3"/>
    <p:sldId id="352" r:id="rId4"/>
    <p:sldId id="320" r:id="rId5"/>
    <p:sldId id="353" r:id="rId6"/>
    <p:sldId id="355" r:id="rId7"/>
    <p:sldId id="351" r:id="rId8"/>
    <p:sldId id="356" r:id="rId9"/>
    <p:sldId id="359" r:id="rId10"/>
    <p:sldId id="3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3440"/>
    <a:srgbClr val="7F7F7F"/>
    <a:srgbClr val="D0D0D0"/>
    <a:srgbClr val="E6E6E6"/>
    <a:srgbClr val="3DBEB4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143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2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1" d="100"/>
          <a:sy n="91" d="100"/>
        </p:scale>
        <p:origin x="3750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961A05-2721-40C2-B8C2-7BCE475E6A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ABB2FB-6345-45FF-A90E-A01D6AFF79C4}" type="datetimeFigureOut">
              <a:rPr lang="en-US" smtClean="0"/>
              <a:t>1/12/22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4F89ED-19FF-448D-9637-AB3A68F3EEF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C22E37-F0B4-44B7-8973-6E792D97CBB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99FB7-5EAD-4BB8-B680-95975632F7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7726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C6978D-169D-4110-A16B-2595AC07B6B0}" type="datetimeFigureOut">
              <a:rPr lang="en-US" smtClean="0"/>
              <a:t>1/12/22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B850F2-B22E-4775-A903-A41CD4C742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2345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45808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F8E99019-6A75-4830-AF6A-A5B7873E947D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096000" y="2031779"/>
            <a:ext cx="5515430" cy="4245649"/>
          </a:xfrm>
          <a:custGeom>
            <a:avLst/>
            <a:gdLst>
              <a:gd name="connsiteX0" fmla="*/ 0 w 5515430"/>
              <a:gd name="connsiteY0" fmla="*/ 0 h 4245649"/>
              <a:gd name="connsiteX1" fmla="*/ 5515430 w 5515430"/>
              <a:gd name="connsiteY1" fmla="*/ 0 h 4245649"/>
              <a:gd name="connsiteX2" fmla="*/ 5515430 w 5515430"/>
              <a:gd name="connsiteY2" fmla="*/ 4245649 h 4245649"/>
              <a:gd name="connsiteX3" fmla="*/ 0 w 5515430"/>
              <a:gd name="connsiteY3" fmla="*/ 4245649 h 4245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15430" h="4245649">
                <a:moveTo>
                  <a:pt x="0" y="0"/>
                </a:moveTo>
                <a:lnTo>
                  <a:pt x="5515430" y="0"/>
                </a:lnTo>
                <a:lnTo>
                  <a:pt x="5515430" y="4245649"/>
                </a:lnTo>
                <a:lnTo>
                  <a:pt x="0" y="424564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004617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51FD256E-9941-4547-B18C-9C0F32FBDF4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28897" y="2849310"/>
            <a:ext cx="5082531" cy="3428118"/>
          </a:xfrm>
          <a:custGeom>
            <a:avLst/>
            <a:gdLst>
              <a:gd name="connsiteX0" fmla="*/ 0 w 4067628"/>
              <a:gd name="connsiteY0" fmla="*/ 0 h 3428118"/>
              <a:gd name="connsiteX1" fmla="*/ 4067628 w 4067628"/>
              <a:gd name="connsiteY1" fmla="*/ 0 h 3428118"/>
              <a:gd name="connsiteX2" fmla="*/ 4067628 w 4067628"/>
              <a:gd name="connsiteY2" fmla="*/ 3428118 h 3428118"/>
              <a:gd name="connsiteX3" fmla="*/ 0 w 4067628"/>
              <a:gd name="connsiteY3" fmla="*/ 3428118 h 34281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7628" h="3428118">
                <a:moveTo>
                  <a:pt x="0" y="0"/>
                </a:moveTo>
                <a:lnTo>
                  <a:pt x="4067628" y="0"/>
                </a:lnTo>
                <a:lnTo>
                  <a:pt x="4067628" y="3428118"/>
                </a:lnTo>
                <a:lnTo>
                  <a:pt x="0" y="342811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781572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599285A-24DE-4940-87FD-94F0F543F98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951413" y="2200275"/>
            <a:ext cx="7240587" cy="2457450"/>
          </a:xfrm>
          <a:custGeom>
            <a:avLst/>
            <a:gdLst>
              <a:gd name="connsiteX0" fmla="*/ 0 w 7240587"/>
              <a:gd name="connsiteY0" fmla="*/ 0 h 2457450"/>
              <a:gd name="connsiteX1" fmla="*/ 7240587 w 7240587"/>
              <a:gd name="connsiteY1" fmla="*/ 0 h 2457450"/>
              <a:gd name="connsiteX2" fmla="*/ 7240587 w 7240587"/>
              <a:gd name="connsiteY2" fmla="*/ 2457450 h 2457450"/>
              <a:gd name="connsiteX3" fmla="*/ 0 w 7240587"/>
              <a:gd name="connsiteY3" fmla="*/ 2457450 h 2457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240587" h="2457450">
                <a:moveTo>
                  <a:pt x="0" y="0"/>
                </a:moveTo>
                <a:lnTo>
                  <a:pt x="7240587" y="0"/>
                </a:lnTo>
                <a:lnTo>
                  <a:pt x="7240587" y="2457450"/>
                </a:lnTo>
                <a:lnTo>
                  <a:pt x="0" y="24574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FD805741-A866-4C2F-A5D9-5BD31F8CD9F9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08588" y="0"/>
            <a:ext cx="6983412" cy="2200275"/>
          </a:xfrm>
          <a:custGeom>
            <a:avLst/>
            <a:gdLst>
              <a:gd name="connsiteX0" fmla="*/ 0 w 6983412"/>
              <a:gd name="connsiteY0" fmla="*/ 0 h 2200275"/>
              <a:gd name="connsiteX1" fmla="*/ 6983412 w 6983412"/>
              <a:gd name="connsiteY1" fmla="*/ 0 h 2200275"/>
              <a:gd name="connsiteX2" fmla="*/ 6983412 w 6983412"/>
              <a:gd name="connsiteY2" fmla="*/ 2200275 h 2200275"/>
              <a:gd name="connsiteX3" fmla="*/ 0 w 6983412"/>
              <a:gd name="connsiteY3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3412" h="2200275">
                <a:moveTo>
                  <a:pt x="0" y="0"/>
                </a:moveTo>
                <a:lnTo>
                  <a:pt x="6983412" y="0"/>
                </a:lnTo>
                <a:lnTo>
                  <a:pt x="6983412" y="2200275"/>
                </a:lnTo>
                <a:lnTo>
                  <a:pt x="0" y="22002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7AD7AA1-FDEF-4BB4-B255-7F5CD5C4907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" y="4657725"/>
            <a:ext cx="6983413" cy="2200275"/>
          </a:xfrm>
          <a:custGeom>
            <a:avLst/>
            <a:gdLst>
              <a:gd name="connsiteX0" fmla="*/ 0 w 6983413"/>
              <a:gd name="connsiteY0" fmla="*/ 0 h 2200275"/>
              <a:gd name="connsiteX1" fmla="*/ 6983413 w 6983413"/>
              <a:gd name="connsiteY1" fmla="*/ 0 h 2200275"/>
              <a:gd name="connsiteX2" fmla="*/ 6983413 w 6983413"/>
              <a:gd name="connsiteY2" fmla="*/ 2200275 h 2200275"/>
              <a:gd name="connsiteX3" fmla="*/ 0 w 6983413"/>
              <a:gd name="connsiteY3" fmla="*/ 2200275 h 2200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3413" h="2200275">
                <a:moveTo>
                  <a:pt x="0" y="0"/>
                </a:moveTo>
                <a:lnTo>
                  <a:pt x="6983413" y="0"/>
                </a:lnTo>
                <a:lnTo>
                  <a:pt x="6983413" y="2200275"/>
                </a:lnTo>
                <a:lnTo>
                  <a:pt x="0" y="220027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898471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08B3C06D-563A-40C8-ABC2-F7A3B4C1222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130464" y="2345721"/>
            <a:ext cx="3931072" cy="3931072"/>
          </a:xfrm>
          <a:custGeom>
            <a:avLst/>
            <a:gdLst>
              <a:gd name="connsiteX0" fmla="*/ 1965536 w 3931072"/>
              <a:gd name="connsiteY0" fmla="*/ 0 h 3931072"/>
              <a:gd name="connsiteX1" fmla="*/ 3931072 w 3931072"/>
              <a:gd name="connsiteY1" fmla="*/ 1965536 h 3931072"/>
              <a:gd name="connsiteX2" fmla="*/ 1965536 w 3931072"/>
              <a:gd name="connsiteY2" fmla="*/ 3931072 h 3931072"/>
              <a:gd name="connsiteX3" fmla="*/ 0 w 3931072"/>
              <a:gd name="connsiteY3" fmla="*/ 1965536 h 3931072"/>
              <a:gd name="connsiteX4" fmla="*/ 1965536 w 3931072"/>
              <a:gd name="connsiteY4" fmla="*/ 0 h 3931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931072" h="3931072">
                <a:moveTo>
                  <a:pt x="1965536" y="0"/>
                </a:moveTo>
                <a:cubicBezTo>
                  <a:pt x="3051072" y="0"/>
                  <a:pt x="3931072" y="880000"/>
                  <a:pt x="3931072" y="1965536"/>
                </a:cubicBezTo>
                <a:cubicBezTo>
                  <a:pt x="3931072" y="3051072"/>
                  <a:pt x="3051072" y="3931072"/>
                  <a:pt x="1965536" y="3931072"/>
                </a:cubicBezTo>
                <a:cubicBezTo>
                  <a:pt x="880000" y="3931072"/>
                  <a:pt x="0" y="3051072"/>
                  <a:pt x="0" y="1965536"/>
                </a:cubicBezTo>
                <a:cubicBezTo>
                  <a:pt x="0" y="880000"/>
                  <a:pt x="880000" y="0"/>
                  <a:pt x="196553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4061521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51A09696-CD84-453E-B6BB-75A6DD19D952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862148" y="2367394"/>
            <a:ext cx="2467704" cy="2467704"/>
          </a:xfrm>
          <a:custGeom>
            <a:avLst/>
            <a:gdLst>
              <a:gd name="connsiteX0" fmla="*/ 1233852 w 2467704"/>
              <a:gd name="connsiteY0" fmla="*/ 0 h 2467704"/>
              <a:gd name="connsiteX1" fmla="*/ 2467704 w 2467704"/>
              <a:gd name="connsiteY1" fmla="*/ 1233852 h 2467704"/>
              <a:gd name="connsiteX2" fmla="*/ 1233852 w 2467704"/>
              <a:gd name="connsiteY2" fmla="*/ 2467704 h 2467704"/>
              <a:gd name="connsiteX3" fmla="*/ 0 w 2467704"/>
              <a:gd name="connsiteY3" fmla="*/ 1233852 h 2467704"/>
              <a:gd name="connsiteX4" fmla="*/ 1233852 w 2467704"/>
              <a:gd name="connsiteY4" fmla="*/ 0 h 2467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7704" h="2467704">
                <a:moveTo>
                  <a:pt x="1233852" y="0"/>
                </a:moveTo>
                <a:cubicBezTo>
                  <a:pt x="1915290" y="0"/>
                  <a:pt x="2467704" y="552414"/>
                  <a:pt x="2467704" y="1233852"/>
                </a:cubicBezTo>
                <a:cubicBezTo>
                  <a:pt x="2467704" y="1915290"/>
                  <a:pt x="1915290" y="2467704"/>
                  <a:pt x="1233852" y="2467704"/>
                </a:cubicBezTo>
                <a:cubicBezTo>
                  <a:pt x="552414" y="2467704"/>
                  <a:pt x="0" y="1915290"/>
                  <a:pt x="0" y="1233852"/>
                </a:cubicBezTo>
                <a:cubicBezTo>
                  <a:pt x="0" y="552414"/>
                  <a:pt x="552414" y="0"/>
                  <a:pt x="123385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E029709-5EBE-4E59-8AFD-CABEB95B43C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730396" y="2367394"/>
            <a:ext cx="2467704" cy="2467704"/>
          </a:xfrm>
          <a:custGeom>
            <a:avLst/>
            <a:gdLst>
              <a:gd name="connsiteX0" fmla="*/ 1233852 w 2467704"/>
              <a:gd name="connsiteY0" fmla="*/ 0 h 2467704"/>
              <a:gd name="connsiteX1" fmla="*/ 2467704 w 2467704"/>
              <a:gd name="connsiteY1" fmla="*/ 1233852 h 2467704"/>
              <a:gd name="connsiteX2" fmla="*/ 1233852 w 2467704"/>
              <a:gd name="connsiteY2" fmla="*/ 2467704 h 2467704"/>
              <a:gd name="connsiteX3" fmla="*/ 0 w 2467704"/>
              <a:gd name="connsiteY3" fmla="*/ 1233852 h 2467704"/>
              <a:gd name="connsiteX4" fmla="*/ 1233852 w 2467704"/>
              <a:gd name="connsiteY4" fmla="*/ 0 h 2467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7704" h="2467704">
                <a:moveTo>
                  <a:pt x="1233852" y="0"/>
                </a:moveTo>
                <a:cubicBezTo>
                  <a:pt x="1915290" y="0"/>
                  <a:pt x="2467704" y="552414"/>
                  <a:pt x="2467704" y="1233852"/>
                </a:cubicBezTo>
                <a:cubicBezTo>
                  <a:pt x="2467704" y="1915290"/>
                  <a:pt x="1915290" y="2467704"/>
                  <a:pt x="1233852" y="2467704"/>
                </a:cubicBezTo>
                <a:cubicBezTo>
                  <a:pt x="552414" y="2467704"/>
                  <a:pt x="0" y="1915290"/>
                  <a:pt x="0" y="1233852"/>
                </a:cubicBezTo>
                <a:cubicBezTo>
                  <a:pt x="0" y="552414"/>
                  <a:pt x="552414" y="0"/>
                  <a:pt x="123385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0ACF9B72-68F2-4866-B2E1-DED2C2D8A8AC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1993900" y="2367394"/>
            <a:ext cx="2467704" cy="2467704"/>
          </a:xfrm>
          <a:custGeom>
            <a:avLst/>
            <a:gdLst>
              <a:gd name="connsiteX0" fmla="*/ 1233852 w 2467704"/>
              <a:gd name="connsiteY0" fmla="*/ 0 h 2467704"/>
              <a:gd name="connsiteX1" fmla="*/ 2467704 w 2467704"/>
              <a:gd name="connsiteY1" fmla="*/ 1233852 h 2467704"/>
              <a:gd name="connsiteX2" fmla="*/ 1233852 w 2467704"/>
              <a:gd name="connsiteY2" fmla="*/ 2467704 h 2467704"/>
              <a:gd name="connsiteX3" fmla="*/ 0 w 2467704"/>
              <a:gd name="connsiteY3" fmla="*/ 1233852 h 2467704"/>
              <a:gd name="connsiteX4" fmla="*/ 1233852 w 2467704"/>
              <a:gd name="connsiteY4" fmla="*/ 0 h 2467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7704" h="2467704">
                <a:moveTo>
                  <a:pt x="1233852" y="0"/>
                </a:moveTo>
                <a:cubicBezTo>
                  <a:pt x="1915290" y="0"/>
                  <a:pt x="2467704" y="552414"/>
                  <a:pt x="2467704" y="1233852"/>
                </a:cubicBezTo>
                <a:cubicBezTo>
                  <a:pt x="2467704" y="1915290"/>
                  <a:pt x="1915290" y="2467704"/>
                  <a:pt x="1233852" y="2467704"/>
                </a:cubicBezTo>
                <a:cubicBezTo>
                  <a:pt x="552414" y="2467704"/>
                  <a:pt x="0" y="1915290"/>
                  <a:pt x="0" y="1233852"/>
                </a:cubicBezTo>
                <a:cubicBezTo>
                  <a:pt x="0" y="552414"/>
                  <a:pt x="552414" y="0"/>
                  <a:pt x="1233852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842810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FE68A114-61B7-431F-A817-7AD277B0DE3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080000" y="2740324"/>
            <a:ext cx="2032000" cy="2032000"/>
          </a:xfrm>
          <a:custGeom>
            <a:avLst/>
            <a:gdLst>
              <a:gd name="connsiteX0" fmla="*/ 1016000 w 2032000"/>
              <a:gd name="connsiteY0" fmla="*/ 0 h 2032000"/>
              <a:gd name="connsiteX1" fmla="*/ 2032000 w 2032000"/>
              <a:gd name="connsiteY1" fmla="*/ 1016000 h 2032000"/>
              <a:gd name="connsiteX2" fmla="*/ 1016000 w 2032000"/>
              <a:gd name="connsiteY2" fmla="*/ 2032000 h 2032000"/>
              <a:gd name="connsiteX3" fmla="*/ 0 w 2032000"/>
              <a:gd name="connsiteY3" fmla="*/ 1016000 h 2032000"/>
              <a:gd name="connsiteX4" fmla="*/ 1016000 w 2032000"/>
              <a:gd name="connsiteY4" fmla="*/ 0 h 203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2000" h="2032000">
                <a:moveTo>
                  <a:pt x="1016000" y="0"/>
                </a:moveTo>
                <a:cubicBezTo>
                  <a:pt x="1577121" y="0"/>
                  <a:pt x="2032000" y="454879"/>
                  <a:pt x="2032000" y="1016000"/>
                </a:cubicBezTo>
                <a:cubicBezTo>
                  <a:pt x="2032000" y="1577121"/>
                  <a:pt x="1577121" y="2032000"/>
                  <a:pt x="1016000" y="2032000"/>
                </a:cubicBezTo>
                <a:cubicBezTo>
                  <a:pt x="454879" y="2032000"/>
                  <a:pt x="0" y="1577121"/>
                  <a:pt x="0" y="1016000"/>
                </a:cubicBezTo>
                <a:cubicBezTo>
                  <a:pt x="0" y="454879"/>
                  <a:pt x="454879" y="0"/>
                  <a:pt x="1016000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682899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BE8C035F-C3E4-44F8-BAEE-5B1B119A01F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654800" y="1181098"/>
            <a:ext cx="4356100" cy="4495804"/>
          </a:xfrm>
          <a:custGeom>
            <a:avLst/>
            <a:gdLst>
              <a:gd name="connsiteX0" fmla="*/ 0 w 4356100"/>
              <a:gd name="connsiteY0" fmla="*/ 0 h 4495804"/>
              <a:gd name="connsiteX1" fmla="*/ 4356100 w 4356100"/>
              <a:gd name="connsiteY1" fmla="*/ 0 h 4495804"/>
              <a:gd name="connsiteX2" fmla="*/ 4356100 w 4356100"/>
              <a:gd name="connsiteY2" fmla="*/ 4495804 h 4495804"/>
              <a:gd name="connsiteX3" fmla="*/ 0 w 4356100"/>
              <a:gd name="connsiteY3" fmla="*/ 4495804 h 44958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56100" h="4495804">
                <a:moveTo>
                  <a:pt x="0" y="0"/>
                </a:moveTo>
                <a:lnTo>
                  <a:pt x="4356100" y="0"/>
                </a:lnTo>
                <a:lnTo>
                  <a:pt x="4356100" y="4495804"/>
                </a:lnTo>
                <a:lnTo>
                  <a:pt x="0" y="449580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2587647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D0EB3B5-C405-4BED-A20A-2967A50198C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386285" y="1981200"/>
            <a:ext cx="5225142" cy="2381250"/>
          </a:xfrm>
          <a:custGeom>
            <a:avLst/>
            <a:gdLst>
              <a:gd name="connsiteX0" fmla="*/ 0 w 5225142"/>
              <a:gd name="connsiteY0" fmla="*/ 0 h 2381250"/>
              <a:gd name="connsiteX1" fmla="*/ 5225142 w 5225142"/>
              <a:gd name="connsiteY1" fmla="*/ 0 h 2381250"/>
              <a:gd name="connsiteX2" fmla="*/ 5225142 w 5225142"/>
              <a:gd name="connsiteY2" fmla="*/ 2381250 h 2381250"/>
              <a:gd name="connsiteX3" fmla="*/ 0 w 5225142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25142" h="2381250">
                <a:moveTo>
                  <a:pt x="0" y="0"/>
                </a:moveTo>
                <a:lnTo>
                  <a:pt x="5225142" y="0"/>
                </a:lnTo>
                <a:lnTo>
                  <a:pt x="5225142" y="2381250"/>
                </a:lnTo>
                <a:lnTo>
                  <a:pt x="0" y="23812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F91B381-F45B-4235-A1E1-29FBE192DE28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80571" y="1981200"/>
            <a:ext cx="5225142" cy="2381250"/>
          </a:xfrm>
          <a:custGeom>
            <a:avLst/>
            <a:gdLst>
              <a:gd name="connsiteX0" fmla="*/ 0 w 5225142"/>
              <a:gd name="connsiteY0" fmla="*/ 0 h 2381250"/>
              <a:gd name="connsiteX1" fmla="*/ 5225142 w 5225142"/>
              <a:gd name="connsiteY1" fmla="*/ 0 h 2381250"/>
              <a:gd name="connsiteX2" fmla="*/ 5225142 w 5225142"/>
              <a:gd name="connsiteY2" fmla="*/ 2381250 h 2381250"/>
              <a:gd name="connsiteX3" fmla="*/ 0 w 5225142"/>
              <a:gd name="connsiteY3" fmla="*/ 2381250 h 2381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25142" h="2381250">
                <a:moveTo>
                  <a:pt x="0" y="0"/>
                </a:moveTo>
                <a:lnTo>
                  <a:pt x="5225142" y="0"/>
                </a:lnTo>
                <a:lnTo>
                  <a:pt x="5225142" y="2381250"/>
                </a:lnTo>
                <a:lnTo>
                  <a:pt x="0" y="23812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3036186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C91E4F2C-6626-458A-A5E6-0ED0F4A94EF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5515430"/>
              <a:gd name="connsiteY0" fmla="*/ 0 h 4245649"/>
              <a:gd name="connsiteX1" fmla="*/ 5515430 w 5515430"/>
              <a:gd name="connsiteY1" fmla="*/ 0 h 4245649"/>
              <a:gd name="connsiteX2" fmla="*/ 5515430 w 5515430"/>
              <a:gd name="connsiteY2" fmla="*/ 4245649 h 4245649"/>
              <a:gd name="connsiteX3" fmla="*/ 0 w 5515430"/>
              <a:gd name="connsiteY3" fmla="*/ 4245649 h 4245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15430" h="4245649">
                <a:moveTo>
                  <a:pt x="0" y="0"/>
                </a:moveTo>
                <a:lnTo>
                  <a:pt x="5515430" y="0"/>
                </a:lnTo>
                <a:lnTo>
                  <a:pt x="5515430" y="4245649"/>
                </a:lnTo>
                <a:lnTo>
                  <a:pt x="0" y="424564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633804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48749F0-E838-4B47-8F8E-B80BC6951AE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3451490" y="0"/>
            <a:ext cx="8740511" cy="6858000"/>
          </a:xfrm>
          <a:custGeom>
            <a:avLst/>
            <a:gdLst>
              <a:gd name="connsiteX0" fmla="*/ 6614207 w 8740511"/>
              <a:gd name="connsiteY0" fmla="*/ 0 h 6858000"/>
              <a:gd name="connsiteX1" fmla="*/ 8740511 w 8740511"/>
              <a:gd name="connsiteY1" fmla="*/ 0 h 6858000"/>
              <a:gd name="connsiteX2" fmla="*/ 8740511 w 8740511"/>
              <a:gd name="connsiteY2" fmla="*/ 2837731 h 6858000"/>
              <a:gd name="connsiteX3" fmla="*/ 5843832 w 8740511"/>
              <a:gd name="connsiteY3" fmla="*/ 5503201 h 6858000"/>
              <a:gd name="connsiteX4" fmla="*/ 5843831 w 8740511"/>
              <a:gd name="connsiteY4" fmla="*/ 5503201 h 6858000"/>
              <a:gd name="connsiteX5" fmla="*/ 4371514 w 8740511"/>
              <a:gd name="connsiteY5" fmla="*/ 6858000 h 6858000"/>
              <a:gd name="connsiteX6" fmla="*/ 1162648 w 8740511"/>
              <a:gd name="connsiteY6" fmla="*/ 6858000 h 6858000"/>
              <a:gd name="connsiteX7" fmla="*/ 0 w 8740511"/>
              <a:gd name="connsiteY7" fmla="*/ 6086270 h 6858000"/>
              <a:gd name="connsiteX8" fmla="*/ 2817025 w 8740511"/>
              <a:gd name="connsiteY8" fmla="*/ 3494096 h 6858000"/>
              <a:gd name="connsiteX9" fmla="*/ 2817026 w 8740511"/>
              <a:gd name="connsiteY9" fmla="*/ 34940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740511" h="6858000">
                <a:moveTo>
                  <a:pt x="6614207" y="0"/>
                </a:moveTo>
                <a:lnTo>
                  <a:pt x="8740511" y="0"/>
                </a:lnTo>
                <a:lnTo>
                  <a:pt x="8740511" y="2837731"/>
                </a:lnTo>
                <a:lnTo>
                  <a:pt x="5843832" y="5503201"/>
                </a:lnTo>
                <a:lnTo>
                  <a:pt x="5843831" y="5503201"/>
                </a:lnTo>
                <a:lnTo>
                  <a:pt x="4371514" y="6858000"/>
                </a:lnTo>
                <a:lnTo>
                  <a:pt x="1162648" y="6858000"/>
                </a:lnTo>
                <a:lnTo>
                  <a:pt x="0" y="6086270"/>
                </a:lnTo>
                <a:lnTo>
                  <a:pt x="2817025" y="3494096"/>
                </a:lnTo>
                <a:lnTo>
                  <a:pt x="2817026" y="349409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Raleway" panose="020B0503030101060003" pitchFamily="34" charset="0"/>
              </a:defRPr>
            </a:lvl1pPr>
          </a:lstStyle>
          <a:p>
            <a:r>
              <a:rPr lang="en-US" dirty="0"/>
              <a:t>Drag your image here</a:t>
            </a:r>
          </a:p>
        </p:txBody>
      </p:sp>
    </p:spTree>
    <p:extLst>
      <p:ext uri="{BB962C8B-B14F-4D97-AF65-F5344CB8AC3E}">
        <p14:creationId xmlns:p14="http://schemas.microsoft.com/office/powerpoint/2010/main" val="1609606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B13DFB-4D42-49ED-89E4-4F0D5E151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76886"/>
            <a:ext cx="10515600" cy="6102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CE2F2-50B7-45A7-A752-331D60C05B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5375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715" r:id="rId2"/>
    <p:sldLayoutId id="2147483712" r:id="rId3"/>
    <p:sldLayoutId id="2147483713" r:id="rId4"/>
    <p:sldLayoutId id="2147483708" r:id="rId5"/>
    <p:sldLayoutId id="2147483707" r:id="rId6"/>
    <p:sldLayoutId id="2147483706" r:id="rId7"/>
    <p:sldLayoutId id="2147483714" r:id="rId8"/>
    <p:sldLayoutId id="2147483711" r:id="rId9"/>
    <p:sldLayoutId id="2147483701" r:id="rId10"/>
    <p:sldLayoutId id="2147483710" r:id="rId11"/>
  </p:sldLayoutIdLst>
  <p:hf hd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000" b="0" kern="1200" spc="0" baseline="0">
          <a:solidFill>
            <a:schemeClr val="tx1"/>
          </a:solidFill>
          <a:latin typeface="Montserrat" panose="00000500000000000000" pitchFamily="50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5B095E72-25F7-334F-AC83-FB5FB9C982E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8" t="1764" r="25036" b="7261"/>
          <a:stretch/>
        </p:blipFill>
        <p:spPr>
          <a:xfrm>
            <a:off x="6638432" y="1181098"/>
            <a:ext cx="4388836" cy="449580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3501F12-2D3D-4976-8C6C-08EEC06FD8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5C20B3D-2533-43AF-B7D4-05D4CA22D746}"/>
              </a:ext>
            </a:extLst>
          </p:cNvPr>
          <p:cNvGrpSpPr/>
          <p:nvPr/>
        </p:nvGrpSpPr>
        <p:grpSpPr>
          <a:xfrm>
            <a:off x="1262746" y="1152070"/>
            <a:ext cx="3875314" cy="4832608"/>
            <a:chOff x="2220685" y="1152070"/>
            <a:chExt cx="3875314" cy="4832608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873C465-9FEA-491A-B20F-7A2C30C83050}"/>
                </a:ext>
              </a:extLst>
            </p:cNvPr>
            <p:cNvSpPr txBox="1"/>
            <p:nvPr/>
          </p:nvSpPr>
          <p:spPr>
            <a:xfrm>
              <a:off x="2786741" y="1152070"/>
              <a:ext cx="3309258" cy="784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4500" dirty="0" err="1">
                  <a:solidFill>
                    <a:schemeClr val="bg1"/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生命墊</a:t>
              </a:r>
              <a:endParaRPr lang="en-US" sz="4500" dirty="0">
                <a:solidFill>
                  <a:schemeClr val="bg1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B2EF011-5E77-41F2-A621-1A5D1E5A5B54}"/>
                </a:ext>
              </a:extLst>
            </p:cNvPr>
            <p:cNvSpPr txBox="1"/>
            <p:nvPr/>
          </p:nvSpPr>
          <p:spPr>
            <a:xfrm>
              <a:off x="2220685" y="2881128"/>
              <a:ext cx="3875313" cy="661720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/>
            <a:p>
              <a:pPr algn="r">
                <a:lnSpc>
                  <a:spcPts val="2300"/>
                </a:lnSpc>
              </a:pPr>
              <a:r>
                <a:rPr lang="en-US" sz="1600" dirty="0" err="1">
                  <a:solidFill>
                    <a:schemeClr val="bg1">
                      <a:lumMod val="75000"/>
                    </a:schemeClr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  <a:cs typeface="Montserrat" charset="0"/>
                </a:rPr>
                <a:t>在家死亡率逐年提升，許多隱藏的致命原因值得我們去發掘並改善</a:t>
              </a:r>
              <a:r>
                <a:rPr lang="en-US" sz="1600" dirty="0">
                  <a:solidFill>
                    <a:schemeClr val="bg1">
                      <a:lumMod val="75000"/>
                    </a:schemeClr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  <a:cs typeface="Montserrat" charset="0"/>
                </a:rPr>
                <a:t>。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F9E0981-45F5-4AF2-8718-27C7F1DBF405}"/>
                </a:ext>
              </a:extLst>
            </p:cNvPr>
            <p:cNvSpPr txBox="1"/>
            <p:nvPr/>
          </p:nvSpPr>
          <p:spPr>
            <a:xfrm>
              <a:off x="3332842" y="4661239"/>
              <a:ext cx="2763157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dirty="0" err="1">
                  <a:solidFill>
                    <a:schemeClr val="bg1">
                      <a:lumMod val="85000"/>
                    </a:schemeClr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張博勛</a:t>
              </a:r>
              <a:r>
                <a:rPr lang="zh-TW" altLang="en-US" sz="2000" dirty="0">
                  <a:solidFill>
                    <a:schemeClr val="bg1">
                      <a:lumMod val="85000"/>
                    </a:schemeClr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 </a:t>
              </a:r>
              <a:r>
                <a:rPr lang="en-US" altLang="zh-TW" sz="2000" dirty="0">
                  <a:solidFill>
                    <a:schemeClr val="bg1">
                      <a:lumMod val="85000"/>
                    </a:schemeClr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E24086056</a:t>
              </a:r>
              <a:endParaRPr lang="en-US" sz="2000" dirty="0">
                <a:solidFill>
                  <a:schemeClr val="bg1">
                    <a:lumMod val="85000"/>
                  </a:schemeClr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endParaRPr>
            </a:p>
            <a:p>
              <a:pPr algn="r"/>
              <a:r>
                <a:rPr lang="en-US" sz="2000" dirty="0" err="1">
                  <a:solidFill>
                    <a:schemeClr val="bg1">
                      <a:lumMod val="85000"/>
                    </a:schemeClr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謝翔宇</a:t>
              </a:r>
              <a:r>
                <a:rPr lang="en-US" sz="2000" dirty="0">
                  <a:solidFill>
                    <a:schemeClr val="bg1">
                      <a:lumMod val="85000"/>
                    </a:schemeClr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 E24086404</a:t>
              </a:r>
            </a:p>
            <a:p>
              <a:pPr algn="r"/>
              <a:r>
                <a:rPr lang="en-US" sz="2000" dirty="0" err="1">
                  <a:solidFill>
                    <a:schemeClr val="bg1">
                      <a:lumMod val="85000"/>
                    </a:schemeClr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徐子桓</a:t>
              </a:r>
              <a:r>
                <a:rPr lang="en-US" sz="2000" dirty="0">
                  <a:solidFill>
                    <a:schemeClr val="bg1">
                      <a:lumMod val="85000"/>
                    </a:schemeClr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 E24084062</a:t>
              </a:r>
            </a:p>
            <a:p>
              <a:pPr algn="r"/>
              <a:r>
                <a:rPr lang="en-US" sz="2000" dirty="0" err="1">
                  <a:solidFill>
                    <a:schemeClr val="bg1">
                      <a:lumMod val="85000"/>
                    </a:schemeClr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廖鴻博</a:t>
              </a:r>
              <a:r>
                <a:rPr lang="en-US" sz="2000" dirty="0">
                  <a:solidFill>
                    <a:schemeClr val="bg1">
                      <a:lumMod val="85000"/>
                    </a:schemeClr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 E24086234</a:t>
              </a:r>
            </a:p>
          </p:txBody>
        </p:sp>
      </p:grpSp>
      <p:pic>
        <p:nvPicPr>
          <p:cNvPr id="11" name="圖片版面配置區 10">
            <a:extLst>
              <a:ext uri="{FF2B5EF4-FFF2-40B4-BE49-F238E27FC236}">
                <a16:creationId xmlns:a16="http://schemas.microsoft.com/office/drawing/2014/main" id="{4D083E17-1CDE-1E4B-8C97-DC97AEC125E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49" r="22749"/>
          <a:stretch>
            <a:fillRect/>
          </a:stretch>
        </p:blipFill>
        <p:spPr/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E041BE2-F593-45E7-ABF8-F189D6159C60}"/>
              </a:ext>
            </a:extLst>
          </p:cNvPr>
          <p:cNvSpPr/>
          <p:nvPr/>
        </p:nvSpPr>
        <p:spPr>
          <a:xfrm>
            <a:off x="5878284" y="2652486"/>
            <a:ext cx="1553029" cy="15530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圖片 15">
            <a:extLst>
              <a:ext uri="{FF2B5EF4-FFF2-40B4-BE49-F238E27FC236}">
                <a16:creationId xmlns:a16="http://schemas.microsoft.com/office/drawing/2014/main" id="{5619804D-1B56-B247-8F11-E70FAE4342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1491" y="3064294"/>
            <a:ext cx="986614" cy="72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5253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66101C7-FEB9-4EE0-9E23-F2A16145CC3D}"/>
              </a:ext>
            </a:extLst>
          </p:cNvPr>
          <p:cNvSpPr txBox="1"/>
          <p:nvPr/>
        </p:nvSpPr>
        <p:spPr>
          <a:xfrm>
            <a:off x="0" y="580571"/>
            <a:ext cx="12192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Demo </a:t>
            </a:r>
            <a:r>
              <a:rPr lang="en-US" altLang="zh-TW" sz="4500" dirty="0" err="1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地震偵測</a:t>
            </a:r>
            <a:endParaRPr lang="en-US" sz="4500" dirty="0">
              <a:solidFill>
                <a:schemeClr val="bg2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1176AEC4-3CB9-1348-B6CE-0B31612694D9}"/>
              </a:ext>
            </a:extLst>
          </p:cNvPr>
          <p:cNvSpPr txBox="1"/>
          <p:nvPr/>
        </p:nvSpPr>
        <p:spPr>
          <a:xfrm>
            <a:off x="3350901" y="4999418"/>
            <a:ext cx="5490195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震度</a:t>
            </a:r>
            <a:r>
              <a:rPr lang="en-US" altLang="zh-TW" b="1" dirty="0">
                <a:latin typeface="PT Sans" panose="020B0503020203020204" pitchFamily="34" charset="0"/>
                <a:ea typeface="PT Sans" panose="020B0503020203020204" pitchFamily="34" charset="0"/>
              </a:rPr>
              <a:t>&lt;5</a:t>
            </a:r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級：不影響生命危險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震度</a:t>
            </a:r>
            <a:r>
              <a:rPr lang="en-US" altLang="zh-TW" b="1" dirty="0">
                <a:latin typeface="PT Sans" panose="020B0503020203020204" pitchFamily="34" charset="0"/>
                <a:ea typeface="PT Sans" panose="020B0503020203020204" pitchFamily="34" charset="0"/>
              </a:rPr>
              <a:t>&gt;=5</a:t>
            </a:r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級：會影響生命危險，產品閃爍警示燈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58AC0A8-A9B7-A14C-8AEC-023D00F38E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797" y="1651509"/>
            <a:ext cx="4082402" cy="3061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646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1ECF23F-2B62-4B1E-BB72-77F5B3121527}"/>
              </a:ext>
            </a:extLst>
          </p:cNvPr>
          <p:cNvSpPr txBox="1"/>
          <p:nvPr/>
        </p:nvSpPr>
        <p:spPr>
          <a:xfrm>
            <a:off x="2400300" y="580571"/>
            <a:ext cx="73914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err="1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議題背景－高齡居家</a:t>
            </a:r>
            <a:endParaRPr lang="en-US" sz="4500" dirty="0">
              <a:solidFill>
                <a:schemeClr val="bg2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FBDFB5D-8113-4A1B-A70A-AE482DCE749A}"/>
              </a:ext>
            </a:extLst>
          </p:cNvPr>
          <p:cNvGrpSpPr/>
          <p:nvPr/>
        </p:nvGrpSpPr>
        <p:grpSpPr>
          <a:xfrm>
            <a:off x="5503780" y="1730683"/>
            <a:ext cx="1184437" cy="138599"/>
            <a:chOff x="5583442" y="1730683"/>
            <a:chExt cx="1184437" cy="138599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22A4F36-675A-4CB6-ACC5-4AD0FB44A1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83442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16D00E32-4974-4A62-AE56-6DBF5040F702}"/>
                </a:ext>
              </a:extLst>
            </p:cNvPr>
            <p:cNvCxnSpPr>
              <a:cxnSpLocks/>
            </p:cNvCxnSpPr>
            <p:nvPr/>
          </p:nvCxnSpPr>
          <p:spPr>
            <a:xfrm>
              <a:off x="5751869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52318AD-39BD-4D86-A88B-B914301FE1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22116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8D1BF1CB-097C-41A5-BD31-93E4CAF44C7D}"/>
                </a:ext>
              </a:extLst>
            </p:cNvPr>
            <p:cNvCxnSpPr>
              <a:cxnSpLocks/>
            </p:cNvCxnSpPr>
            <p:nvPr/>
          </p:nvCxnSpPr>
          <p:spPr>
            <a:xfrm>
              <a:off x="6090543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2B59D7E-CFC7-45D9-AF76-F5406B81EE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60789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1427058-02A4-4C5C-9BB0-DE3AF8265ABA}"/>
                </a:ext>
              </a:extLst>
            </p:cNvPr>
            <p:cNvCxnSpPr>
              <a:cxnSpLocks/>
            </p:cNvCxnSpPr>
            <p:nvPr/>
          </p:nvCxnSpPr>
          <p:spPr>
            <a:xfrm>
              <a:off x="6429211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DE6F5D3-D868-4B88-848F-0C4FFC548BA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88532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236CB24B-8C76-426F-88AD-56ECCA47C79C}"/>
              </a:ext>
            </a:extLst>
          </p:cNvPr>
          <p:cNvSpPr/>
          <p:nvPr/>
        </p:nvSpPr>
        <p:spPr>
          <a:xfrm>
            <a:off x="580573" y="2849310"/>
            <a:ext cx="5948324" cy="342811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272526C-9791-4FD0-AFF2-ADC9EA6A1D4D}"/>
              </a:ext>
            </a:extLst>
          </p:cNvPr>
          <p:cNvGrpSpPr/>
          <p:nvPr/>
        </p:nvGrpSpPr>
        <p:grpSpPr>
          <a:xfrm>
            <a:off x="1161893" y="3351274"/>
            <a:ext cx="4714582" cy="1841530"/>
            <a:chOff x="2090807" y="3351274"/>
            <a:chExt cx="4714582" cy="1841530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F2B77E1-DCA3-4BB1-8E71-31419A7BFE3E}"/>
                </a:ext>
              </a:extLst>
            </p:cNvPr>
            <p:cNvSpPr txBox="1"/>
            <p:nvPr/>
          </p:nvSpPr>
          <p:spPr>
            <a:xfrm>
              <a:off x="4177723" y="3351274"/>
              <a:ext cx="2627666" cy="1841530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kumimoji="1" lang="zh-TW" altLang="en-US" sz="1600" dirty="0">
                  <a:solidFill>
                    <a:srgbClr val="FFFFFF"/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  <a:cs typeface="Noto Serif ExtCond Blk" panose="02020A06060505020204" pitchFamily="18"/>
                </a:rPr>
                <a:t>近十幾年來台灣社會高齡化達到</a:t>
              </a:r>
              <a:r>
                <a:rPr lang="en-US" altLang="zh-TW" sz="2000" dirty="0">
                  <a:solidFill>
                    <a:srgbClr val="FFFFFF"/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16.8%</a:t>
              </a:r>
              <a:r>
                <a:rPr lang="zh-TW" altLang="en-US" sz="1600" dirty="0">
                  <a:solidFill>
                    <a:srgbClr val="FFFFFF"/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</a:rPr>
                <a:t>，</a:t>
              </a:r>
              <a:r>
                <a:rPr kumimoji="1" lang="zh-TW" altLang="en-US" sz="1600" dirty="0">
                  <a:solidFill>
                    <a:srgbClr val="FFFFFF"/>
                  </a:solidFill>
                  <a:latin typeface="Noto Sans CJK TC Regular" panose="020B0500000000000000" pitchFamily="34" charset="-128"/>
                  <a:ea typeface="Noto Sans CJK TC Regular" panose="020B0500000000000000" pitchFamily="34" charset="-128"/>
                  <a:cs typeface="Noto Serif ExtCond Blk" panose="02020A06060505020204" pitchFamily="18"/>
                </a:rPr>
                <a:t>經濟問題使家庭面臨壯年需外出打拼，甚至為了養家活口遠至他鄉奮鬥，獨留家中長輩一人生活。</a:t>
              </a:r>
              <a:endParaRPr lang="en-US" sz="1600" dirty="0">
                <a:solidFill>
                  <a:srgbClr val="FFFFFF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  <a:cs typeface="Montserrat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3935F2B-C2E2-4614-8262-BAB3C8F41AF7}"/>
                </a:ext>
              </a:extLst>
            </p:cNvPr>
            <p:cNvSpPr txBox="1"/>
            <p:nvPr/>
          </p:nvSpPr>
          <p:spPr>
            <a:xfrm>
              <a:off x="2090807" y="3426520"/>
              <a:ext cx="1786474" cy="273088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/>
            <a:p>
              <a:pPr>
                <a:lnSpc>
                  <a:spcPts val="1300"/>
                </a:lnSpc>
              </a:pPr>
              <a:endParaRPr lang="en-US" sz="17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PT Sans" panose="020B0503020203020204" pitchFamily="34" charset="0"/>
                <a:ea typeface="PT Sans" panose="020B0503020203020204" pitchFamily="34" charset="0"/>
                <a:cs typeface="Montserrat" charset="0"/>
              </a:endParaRPr>
            </a:p>
          </p:txBody>
        </p:sp>
      </p:grpSp>
      <p:sp>
        <p:nvSpPr>
          <p:cNvPr id="18" name="TextBox 19">
            <a:extLst>
              <a:ext uri="{FF2B5EF4-FFF2-40B4-BE49-F238E27FC236}">
                <a16:creationId xmlns:a16="http://schemas.microsoft.com/office/drawing/2014/main" id="{F9505039-746A-1543-871D-31E3D39C36DC}"/>
              </a:ext>
            </a:extLst>
          </p:cNvPr>
          <p:cNvSpPr txBox="1"/>
          <p:nvPr/>
        </p:nvSpPr>
        <p:spPr>
          <a:xfrm>
            <a:off x="952499" y="3356805"/>
            <a:ext cx="2124187" cy="1244956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/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kumimoji="1" lang="zh-TW" altLang="en-US" sz="1600" dirty="0">
                <a:solidFill>
                  <a:srgbClr val="3DBEB4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  <a:cs typeface="Noto Serif ExtCond Blk" panose="02020A06060505020204" pitchFamily="18"/>
              </a:rPr>
              <a:t>家傭毆打長者</a:t>
            </a:r>
            <a:endParaRPr kumimoji="1" lang="en-US" altLang="zh-TW" sz="1600" dirty="0">
              <a:solidFill>
                <a:srgbClr val="3DBEB4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  <a:cs typeface="Noto Serif ExtCond Blk" panose="02020A06060505020204" pitchFamily="18"/>
            </a:endParaRPr>
          </a:p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3DBEB4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  <a:cs typeface="Montserrat" charset="0"/>
              </a:rPr>
              <a:t>長者自理困難</a:t>
            </a:r>
            <a:endParaRPr lang="en-US" sz="1600" dirty="0">
              <a:solidFill>
                <a:srgbClr val="3DBEB4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  <a:cs typeface="Montserrat" charset="0"/>
            </a:endParaRPr>
          </a:p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3DBEB4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  <a:cs typeface="Montserrat" charset="0"/>
              </a:rPr>
              <a:t>獨居無人照料</a:t>
            </a:r>
            <a:endParaRPr lang="en-US" sz="1600" dirty="0">
              <a:solidFill>
                <a:srgbClr val="3DBEB4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  <a:cs typeface="Montserrat" charset="0"/>
            </a:endParaRPr>
          </a:p>
          <a:p>
            <a:pPr marL="285750" indent="-285750">
              <a:lnSpc>
                <a:spcPts val="2300"/>
              </a:lnSpc>
              <a:buFont typeface="Arial" panose="020B0604020202020204" pitchFamily="34" charset="0"/>
              <a:buChar char="•"/>
            </a:pPr>
            <a:r>
              <a:rPr lang="en-US" sz="1600" dirty="0" err="1">
                <a:solidFill>
                  <a:srgbClr val="3DBEB4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  <a:cs typeface="Montserrat" charset="0"/>
              </a:rPr>
              <a:t>看護無法及時幫助</a:t>
            </a:r>
            <a:endParaRPr lang="en-US" sz="1600" dirty="0">
              <a:solidFill>
                <a:srgbClr val="3DBEB4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  <a:cs typeface="Montserrat" charset="0"/>
            </a:endParaRPr>
          </a:p>
        </p:txBody>
      </p:sp>
      <p:pic>
        <p:nvPicPr>
          <p:cNvPr id="19" name="圖片版面配置區 18">
            <a:extLst>
              <a:ext uri="{FF2B5EF4-FFF2-40B4-BE49-F238E27FC236}">
                <a16:creationId xmlns:a16="http://schemas.microsoft.com/office/drawing/2014/main" id="{B0AE651E-48C2-364E-B29C-87E968FDDE3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85" t="21935" r="285" b="33095"/>
          <a:stretch/>
        </p:blipFill>
        <p:spPr>
          <a:xfrm>
            <a:off x="6528897" y="2849310"/>
            <a:ext cx="5082531" cy="3428118"/>
          </a:xfrm>
        </p:spPr>
      </p:pic>
    </p:spTree>
    <p:extLst>
      <p:ext uri="{BB962C8B-B14F-4D97-AF65-F5344CB8AC3E}">
        <p14:creationId xmlns:p14="http://schemas.microsoft.com/office/powerpoint/2010/main" val="569817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66101C7-FEB9-4EE0-9E23-F2A16145CC3D}"/>
              </a:ext>
            </a:extLst>
          </p:cNvPr>
          <p:cNvSpPr txBox="1"/>
          <p:nvPr/>
        </p:nvSpPr>
        <p:spPr>
          <a:xfrm>
            <a:off x="0" y="580571"/>
            <a:ext cx="12192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err="1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欲解決的問題</a:t>
            </a:r>
            <a:endParaRPr lang="en-US" sz="4500" dirty="0">
              <a:solidFill>
                <a:schemeClr val="bg2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A99F248-0D96-46F1-8B3C-F0CD651833F6}"/>
              </a:ext>
            </a:extLst>
          </p:cNvPr>
          <p:cNvGrpSpPr/>
          <p:nvPr/>
        </p:nvGrpSpPr>
        <p:grpSpPr>
          <a:xfrm>
            <a:off x="5503780" y="1730683"/>
            <a:ext cx="1184437" cy="138599"/>
            <a:chOff x="5583442" y="1730683"/>
            <a:chExt cx="1184437" cy="138599"/>
          </a:xfrm>
        </p:grpSpPr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610D890-A140-4279-B770-E594DAC72F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83442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E69769D-0423-4BB5-A8D6-D128A91EB9F4}"/>
                </a:ext>
              </a:extLst>
            </p:cNvPr>
            <p:cNvCxnSpPr>
              <a:cxnSpLocks/>
            </p:cNvCxnSpPr>
            <p:nvPr/>
          </p:nvCxnSpPr>
          <p:spPr>
            <a:xfrm>
              <a:off x="5751869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F78E292-97F1-47AE-803F-37F03896D6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22116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9D0CA47-AD30-4F18-8274-8295748C2598}"/>
                </a:ext>
              </a:extLst>
            </p:cNvPr>
            <p:cNvCxnSpPr>
              <a:cxnSpLocks/>
            </p:cNvCxnSpPr>
            <p:nvPr/>
          </p:nvCxnSpPr>
          <p:spPr>
            <a:xfrm>
              <a:off x="6090543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80D28374-656C-4281-B9EE-ECBCE636AE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60789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AD464C1-DBF2-440D-BB31-194349B4BAE4}"/>
                </a:ext>
              </a:extLst>
            </p:cNvPr>
            <p:cNvCxnSpPr>
              <a:cxnSpLocks/>
            </p:cNvCxnSpPr>
            <p:nvPr/>
          </p:nvCxnSpPr>
          <p:spPr>
            <a:xfrm>
              <a:off x="6429211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FD03E2BE-F473-4814-9226-866F3618E1D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88532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Oval 13">
            <a:extLst>
              <a:ext uri="{FF2B5EF4-FFF2-40B4-BE49-F238E27FC236}">
                <a16:creationId xmlns:a16="http://schemas.microsoft.com/office/drawing/2014/main" id="{2E1E6C4F-00E7-9142-B540-44FCB196F7E4}"/>
              </a:ext>
            </a:extLst>
          </p:cNvPr>
          <p:cNvSpPr/>
          <p:nvPr/>
        </p:nvSpPr>
        <p:spPr>
          <a:xfrm>
            <a:off x="2783501" y="2350322"/>
            <a:ext cx="6813454" cy="4148952"/>
          </a:xfrm>
          <a:prstGeom prst="ellipse">
            <a:avLst/>
          </a:prstGeom>
          <a:solidFill>
            <a:schemeClr val="accent2">
              <a:lumMod val="40000"/>
              <a:lumOff val="6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12">
            <a:extLst>
              <a:ext uri="{FF2B5EF4-FFF2-40B4-BE49-F238E27FC236}">
                <a16:creationId xmlns:a16="http://schemas.microsoft.com/office/drawing/2014/main" id="{2AC04316-2F5E-D247-8A17-FF76C9818E67}"/>
              </a:ext>
            </a:extLst>
          </p:cNvPr>
          <p:cNvSpPr txBox="1"/>
          <p:nvPr/>
        </p:nvSpPr>
        <p:spPr>
          <a:xfrm>
            <a:off x="488683" y="2703439"/>
            <a:ext cx="11384887" cy="387286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sz="2000" dirty="0" err="1">
                <a:solidFill>
                  <a:srgbClr val="273440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  <a:cs typeface="Montserrat" charset="0"/>
              </a:rPr>
              <a:t>高齡化社會</a:t>
            </a:r>
            <a:endParaRPr lang="en-US" sz="2000" dirty="0">
              <a:solidFill>
                <a:srgbClr val="273440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  <a:cs typeface="Montserrat" charset="0"/>
            </a:endParaRPr>
          </a:p>
        </p:txBody>
      </p:sp>
      <p:sp>
        <p:nvSpPr>
          <p:cNvPr id="31" name="Oval 1">
            <a:extLst>
              <a:ext uri="{FF2B5EF4-FFF2-40B4-BE49-F238E27FC236}">
                <a16:creationId xmlns:a16="http://schemas.microsoft.com/office/drawing/2014/main" id="{743CC361-04D8-2F47-9997-232D152903D2}"/>
              </a:ext>
            </a:extLst>
          </p:cNvPr>
          <p:cNvSpPr/>
          <p:nvPr/>
        </p:nvSpPr>
        <p:spPr>
          <a:xfrm>
            <a:off x="3130922" y="3197873"/>
            <a:ext cx="6100408" cy="3301401"/>
          </a:xfrm>
          <a:prstGeom prst="ellipse">
            <a:avLst/>
          </a:prstGeom>
          <a:solidFill>
            <a:schemeClr val="accent2">
              <a:lumMod val="60000"/>
              <a:lumOff val="4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12">
            <a:extLst>
              <a:ext uri="{FF2B5EF4-FFF2-40B4-BE49-F238E27FC236}">
                <a16:creationId xmlns:a16="http://schemas.microsoft.com/office/drawing/2014/main" id="{C800F12A-0532-8546-9A95-65692B2A3EFC}"/>
              </a:ext>
            </a:extLst>
          </p:cNvPr>
          <p:cNvSpPr txBox="1"/>
          <p:nvPr/>
        </p:nvSpPr>
        <p:spPr>
          <a:xfrm>
            <a:off x="497784" y="3404821"/>
            <a:ext cx="11384887" cy="387286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altLang="zh-TW" sz="2000" dirty="0" err="1">
                <a:latin typeface="Noto Sans CJK TC Regular" panose="020B0500000000000000" pitchFamily="34" charset="-128"/>
                <a:ea typeface="Noto Sans CJK TC Regular" panose="020B0500000000000000" pitchFamily="34" charset="-128"/>
                <a:cs typeface="Montserrat" charset="0"/>
              </a:rPr>
              <a:t>缺乏照護人力</a:t>
            </a:r>
            <a:endParaRPr lang="en-US" altLang="zh-TW" sz="2000" dirty="0">
              <a:latin typeface="Noto Sans CJK TC Regular" panose="020B0500000000000000" pitchFamily="34" charset="-128"/>
              <a:ea typeface="Noto Sans CJK TC Regular" panose="020B0500000000000000" pitchFamily="34" charset="-128"/>
              <a:cs typeface="Montserrat" charset="0"/>
            </a:endParaRPr>
          </a:p>
        </p:txBody>
      </p:sp>
      <p:sp>
        <p:nvSpPr>
          <p:cNvPr id="32" name="Oval 13">
            <a:extLst>
              <a:ext uri="{FF2B5EF4-FFF2-40B4-BE49-F238E27FC236}">
                <a16:creationId xmlns:a16="http://schemas.microsoft.com/office/drawing/2014/main" id="{07D56D34-1650-B048-BFE1-271DCBA2174D}"/>
              </a:ext>
            </a:extLst>
          </p:cNvPr>
          <p:cNvSpPr/>
          <p:nvPr/>
        </p:nvSpPr>
        <p:spPr>
          <a:xfrm>
            <a:off x="3603895" y="3812630"/>
            <a:ext cx="4984210" cy="2686644"/>
          </a:xfrm>
          <a:prstGeom prst="ellipse">
            <a:avLst/>
          </a:prstGeom>
          <a:solidFill>
            <a:schemeClr val="accent2">
              <a:lumMod val="75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文字方塊 32">
            <a:extLst>
              <a:ext uri="{FF2B5EF4-FFF2-40B4-BE49-F238E27FC236}">
                <a16:creationId xmlns:a16="http://schemas.microsoft.com/office/drawing/2014/main" id="{9A3FC75F-BB9C-8740-846B-F5188FCB3A67}"/>
              </a:ext>
            </a:extLst>
          </p:cNvPr>
          <p:cNvSpPr txBox="1"/>
          <p:nvPr/>
        </p:nvSpPr>
        <p:spPr>
          <a:xfrm>
            <a:off x="2273105" y="3970806"/>
            <a:ext cx="7645790" cy="387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altLang="zh-TW" sz="2000" dirty="0" err="1">
                <a:solidFill>
                  <a:schemeClr val="bg1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  <a:cs typeface="Montserrat" charset="0"/>
              </a:rPr>
              <a:t>高齡獨居者</a:t>
            </a:r>
            <a:endParaRPr lang="en-US" altLang="zh-TW" sz="2000" dirty="0">
              <a:solidFill>
                <a:schemeClr val="bg1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  <a:cs typeface="Montserrat" charset="0"/>
            </a:endParaRPr>
          </a:p>
        </p:txBody>
      </p:sp>
      <p:sp>
        <p:nvSpPr>
          <p:cNvPr id="34" name="Oval 1">
            <a:extLst>
              <a:ext uri="{FF2B5EF4-FFF2-40B4-BE49-F238E27FC236}">
                <a16:creationId xmlns:a16="http://schemas.microsoft.com/office/drawing/2014/main" id="{2D3520DF-AA65-B543-A72D-C7D4290BA745}"/>
              </a:ext>
            </a:extLst>
          </p:cNvPr>
          <p:cNvSpPr/>
          <p:nvPr/>
        </p:nvSpPr>
        <p:spPr>
          <a:xfrm>
            <a:off x="3944842" y="4428763"/>
            <a:ext cx="4342646" cy="2070511"/>
          </a:xfrm>
          <a:prstGeom prst="ellipse">
            <a:avLst/>
          </a:prstGeom>
          <a:solidFill>
            <a:schemeClr val="accent2">
              <a:lumMod val="50000"/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文字方塊 34">
            <a:extLst>
              <a:ext uri="{FF2B5EF4-FFF2-40B4-BE49-F238E27FC236}">
                <a16:creationId xmlns:a16="http://schemas.microsoft.com/office/drawing/2014/main" id="{30379BAB-7777-B548-B594-7CF92204BBA1}"/>
              </a:ext>
            </a:extLst>
          </p:cNvPr>
          <p:cNvSpPr txBox="1"/>
          <p:nvPr/>
        </p:nvSpPr>
        <p:spPr>
          <a:xfrm>
            <a:off x="2293270" y="5235040"/>
            <a:ext cx="7645790" cy="3872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altLang="zh-TW" sz="2000" dirty="0" err="1">
                <a:solidFill>
                  <a:schemeClr val="bg1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  <a:cs typeface="Montserrat" charset="0"/>
              </a:rPr>
              <a:t>他們在睡覺遇到突發狀況更危險</a:t>
            </a:r>
            <a:endParaRPr lang="en-US" altLang="zh-TW" sz="2000" dirty="0">
              <a:solidFill>
                <a:schemeClr val="bg1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  <a:cs typeface="Montserra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6790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2E3151F1-73E9-438D-80C5-C47B2408B59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tTriangle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F52ED22-2DB4-410D-B11D-D56091284359}"/>
              </a:ext>
            </a:extLst>
          </p:cNvPr>
          <p:cNvSpPr txBox="1"/>
          <p:nvPr/>
        </p:nvSpPr>
        <p:spPr>
          <a:xfrm>
            <a:off x="3474356" y="580571"/>
            <a:ext cx="52432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err="1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假設</a:t>
            </a:r>
            <a:endParaRPr lang="en-US" sz="4500" dirty="0">
              <a:solidFill>
                <a:schemeClr val="bg2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F53CF330-AA1A-4587-B434-1C60410E960A}"/>
              </a:ext>
            </a:extLst>
          </p:cNvPr>
          <p:cNvSpPr/>
          <p:nvPr/>
        </p:nvSpPr>
        <p:spPr>
          <a:xfrm>
            <a:off x="5168449" y="2565018"/>
            <a:ext cx="2362200" cy="2362200"/>
          </a:xfrm>
          <a:prstGeom prst="ellipse">
            <a:avLst/>
          </a:prstGeom>
          <a:noFill/>
          <a:ln w="254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2D5E557-5431-4CD2-83F2-34FA836D66B4}"/>
              </a:ext>
            </a:extLst>
          </p:cNvPr>
          <p:cNvSpPr txBox="1"/>
          <p:nvPr/>
        </p:nvSpPr>
        <p:spPr>
          <a:xfrm>
            <a:off x="874031" y="2091025"/>
            <a:ext cx="26003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 err="1">
                <a:solidFill>
                  <a:srgbClr val="273440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姓名：老王</a:t>
            </a:r>
            <a:endParaRPr lang="en-US" sz="3000" dirty="0">
              <a:solidFill>
                <a:srgbClr val="273440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65BD607-B528-4BEC-825C-C25734ED13EC}"/>
              </a:ext>
            </a:extLst>
          </p:cNvPr>
          <p:cNvGrpSpPr/>
          <p:nvPr/>
        </p:nvGrpSpPr>
        <p:grpSpPr>
          <a:xfrm>
            <a:off x="5503780" y="1730683"/>
            <a:ext cx="1184437" cy="138599"/>
            <a:chOff x="5583442" y="1730683"/>
            <a:chExt cx="1184437" cy="138599"/>
          </a:xfrm>
        </p:grpSpPr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D2BBFD88-67CD-4D49-BA84-8849B2BE67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83442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C288B17-352B-4611-894A-80BB931E7278}"/>
                </a:ext>
              </a:extLst>
            </p:cNvPr>
            <p:cNvCxnSpPr>
              <a:cxnSpLocks/>
            </p:cNvCxnSpPr>
            <p:nvPr/>
          </p:nvCxnSpPr>
          <p:spPr>
            <a:xfrm>
              <a:off x="5751869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8111A70-3B44-420A-B02F-79191E58EED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22116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28380D98-D95F-458F-A952-238EAA710ED1}"/>
                </a:ext>
              </a:extLst>
            </p:cNvPr>
            <p:cNvCxnSpPr>
              <a:cxnSpLocks/>
            </p:cNvCxnSpPr>
            <p:nvPr/>
          </p:nvCxnSpPr>
          <p:spPr>
            <a:xfrm>
              <a:off x="6090543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E58E705D-9925-4F9E-8473-3C833B05BCB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60789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EFDFDCD-9592-45C4-AE02-C0EC97393F3A}"/>
                </a:ext>
              </a:extLst>
            </p:cNvPr>
            <p:cNvCxnSpPr>
              <a:cxnSpLocks/>
            </p:cNvCxnSpPr>
            <p:nvPr/>
          </p:nvCxnSpPr>
          <p:spPr>
            <a:xfrm>
              <a:off x="6429211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26E8B60D-7F6B-4A2E-B88A-4415367759D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88532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92525389-4457-4769-BA41-92FC9663A9C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56" t="21551" r="30120" b="15563"/>
          <a:stretch/>
        </p:blipFill>
        <p:spPr>
          <a:xfrm>
            <a:off x="5333549" y="2730118"/>
            <a:ext cx="2032000" cy="2032000"/>
          </a:xfrm>
        </p:spPr>
      </p:pic>
      <p:cxnSp>
        <p:nvCxnSpPr>
          <p:cNvPr id="5" name="直線接點 4">
            <a:extLst>
              <a:ext uri="{FF2B5EF4-FFF2-40B4-BE49-F238E27FC236}">
                <a16:creationId xmlns:a16="http://schemas.microsoft.com/office/drawing/2014/main" id="{6AD5DB91-420C-1D46-B853-E7BF106E733D}"/>
              </a:ext>
            </a:extLst>
          </p:cNvPr>
          <p:cNvCxnSpPr>
            <a:cxnSpLocks/>
          </p:cNvCxnSpPr>
          <p:nvPr/>
        </p:nvCxnSpPr>
        <p:spPr>
          <a:xfrm>
            <a:off x="3639456" y="2593777"/>
            <a:ext cx="1657022" cy="572605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6">
            <a:extLst>
              <a:ext uri="{FF2B5EF4-FFF2-40B4-BE49-F238E27FC236}">
                <a16:creationId xmlns:a16="http://schemas.microsoft.com/office/drawing/2014/main" id="{00B63A25-8A03-114B-8315-408501018964}"/>
              </a:ext>
            </a:extLst>
          </p:cNvPr>
          <p:cNvSpPr txBox="1"/>
          <p:nvPr/>
        </p:nvSpPr>
        <p:spPr>
          <a:xfrm>
            <a:off x="1284062" y="3207513"/>
            <a:ext cx="26003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>
                <a:solidFill>
                  <a:srgbClr val="273440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年齡：70大壽</a:t>
            </a:r>
          </a:p>
        </p:txBody>
      </p:sp>
      <p:sp>
        <p:nvSpPr>
          <p:cNvPr id="21" name="TextBox 16">
            <a:extLst>
              <a:ext uri="{FF2B5EF4-FFF2-40B4-BE49-F238E27FC236}">
                <a16:creationId xmlns:a16="http://schemas.microsoft.com/office/drawing/2014/main" id="{0A40459D-61AC-F94C-ADD6-13E4167F16BC}"/>
              </a:ext>
            </a:extLst>
          </p:cNvPr>
          <p:cNvSpPr txBox="1"/>
          <p:nvPr/>
        </p:nvSpPr>
        <p:spPr>
          <a:xfrm>
            <a:off x="1301703" y="4394758"/>
            <a:ext cx="294544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 err="1">
                <a:solidFill>
                  <a:srgbClr val="273440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居住狀態：獨居</a:t>
            </a:r>
            <a:endParaRPr lang="en-US" sz="3000" dirty="0">
              <a:solidFill>
                <a:srgbClr val="273440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cxnSp>
        <p:nvCxnSpPr>
          <p:cNvPr id="22" name="直線接點 21">
            <a:extLst>
              <a:ext uri="{FF2B5EF4-FFF2-40B4-BE49-F238E27FC236}">
                <a16:creationId xmlns:a16="http://schemas.microsoft.com/office/drawing/2014/main" id="{0E5DB260-4422-C048-93DF-7C47FC1F2B2B}"/>
              </a:ext>
            </a:extLst>
          </p:cNvPr>
          <p:cNvCxnSpPr>
            <a:cxnSpLocks/>
          </p:cNvCxnSpPr>
          <p:nvPr/>
        </p:nvCxnSpPr>
        <p:spPr>
          <a:xfrm flipV="1">
            <a:off x="1409669" y="2590832"/>
            <a:ext cx="2238025" cy="5299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線接點 23">
            <a:extLst>
              <a:ext uri="{FF2B5EF4-FFF2-40B4-BE49-F238E27FC236}">
                <a16:creationId xmlns:a16="http://schemas.microsoft.com/office/drawing/2014/main" id="{DC45DFA6-9FDD-B748-867A-29661AEA86F1}"/>
              </a:ext>
            </a:extLst>
          </p:cNvPr>
          <p:cNvCxnSpPr>
            <a:cxnSpLocks/>
          </p:cNvCxnSpPr>
          <p:nvPr/>
        </p:nvCxnSpPr>
        <p:spPr>
          <a:xfrm flipV="1">
            <a:off x="1465212" y="3739968"/>
            <a:ext cx="2419175" cy="1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線接點 25">
            <a:extLst>
              <a:ext uri="{FF2B5EF4-FFF2-40B4-BE49-F238E27FC236}">
                <a16:creationId xmlns:a16="http://schemas.microsoft.com/office/drawing/2014/main" id="{9B17C7E5-A1D8-FA49-BB22-0F18313E47D6}"/>
              </a:ext>
            </a:extLst>
          </p:cNvPr>
          <p:cNvCxnSpPr>
            <a:cxnSpLocks/>
          </p:cNvCxnSpPr>
          <p:nvPr/>
        </p:nvCxnSpPr>
        <p:spPr>
          <a:xfrm>
            <a:off x="3863007" y="3731929"/>
            <a:ext cx="1368020" cy="378752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線接點 27">
            <a:extLst>
              <a:ext uri="{FF2B5EF4-FFF2-40B4-BE49-F238E27FC236}">
                <a16:creationId xmlns:a16="http://schemas.microsoft.com/office/drawing/2014/main" id="{224DA949-4C30-D747-9E51-8DF2AEB2E897}"/>
              </a:ext>
            </a:extLst>
          </p:cNvPr>
          <p:cNvCxnSpPr>
            <a:cxnSpLocks/>
          </p:cNvCxnSpPr>
          <p:nvPr/>
        </p:nvCxnSpPr>
        <p:spPr>
          <a:xfrm flipV="1">
            <a:off x="1443832" y="4926032"/>
            <a:ext cx="2803316" cy="1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線接點 29">
            <a:extLst>
              <a:ext uri="{FF2B5EF4-FFF2-40B4-BE49-F238E27FC236}">
                <a16:creationId xmlns:a16="http://schemas.microsoft.com/office/drawing/2014/main" id="{2BD5D3B9-6650-684B-8DE6-DF8CEAB215E2}"/>
              </a:ext>
            </a:extLst>
          </p:cNvPr>
          <p:cNvCxnSpPr>
            <a:cxnSpLocks/>
          </p:cNvCxnSpPr>
          <p:nvPr/>
        </p:nvCxnSpPr>
        <p:spPr>
          <a:xfrm flipV="1">
            <a:off x="4247148" y="4365999"/>
            <a:ext cx="1086401" cy="560034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橢圓 22">
            <a:extLst>
              <a:ext uri="{FF2B5EF4-FFF2-40B4-BE49-F238E27FC236}">
                <a16:creationId xmlns:a16="http://schemas.microsoft.com/office/drawing/2014/main" id="{DA1267D3-F6A9-EA43-9A18-126668CCEB62}"/>
              </a:ext>
            </a:extLst>
          </p:cNvPr>
          <p:cNvSpPr/>
          <p:nvPr/>
        </p:nvSpPr>
        <p:spPr>
          <a:xfrm>
            <a:off x="1301703" y="2521642"/>
            <a:ext cx="159770" cy="165100"/>
          </a:xfrm>
          <a:prstGeom prst="ellipse">
            <a:avLst/>
          </a:prstGeom>
          <a:solidFill>
            <a:srgbClr val="273440"/>
          </a:solidFill>
          <a:ln>
            <a:solidFill>
              <a:srgbClr val="2734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橢圓 34">
            <a:extLst>
              <a:ext uri="{FF2B5EF4-FFF2-40B4-BE49-F238E27FC236}">
                <a16:creationId xmlns:a16="http://schemas.microsoft.com/office/drawing/2014/main" id="{50CBCC87-9D10-D04A-ABAA-EF56CFFA5BC4}"/>
              </a:ext>
            </a:extLst>
          </p:cNvPr>
          <p:cNvSpPr/>
          <p:nvPr/>
        </p:nvSpPr>
        <p:spPr>
          <a:xfrm>
            <a:off x="1314519" y="3649379"/>
            <a:ext cx="159770" cy="165100"/>
          </a:xfrm>
          <a:prstGeom prst="ellipse">
            <a:avLst/>
          </a:prstGeom>
          <a:solidFill>
            <a:srgbClr val="273440"/>
          </a:solidFill>
          <a:ln>
            <a:solidFill>
              <a:srgbClr val="2734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7" name="橢圓 36">
            <a:extLst>
              <a:ext uri="{FF2B5EF4-FFF2-40B4-BE49-F238E27FC236}">
                <a16:creationId xmlns:a16="http://schemas.microsoft.com/office/drawing/2014/main" id="{11AEAC71-5AE8-0049-A57A-69A60CA51620}"/>
              </a:ext>
            </a:extLst>
          </p:cNvPr>
          <p:cNvSpPr/>
          <p:nvPr/>
        </p:nvSpPr>
        <p:spPr>
          <a:xfrm>
            <a:off x="1314519" y="4866206"/>
            <a:ext cx="159770" cy="165100"/>
          </a:xfrm>
          <a:prstGeom prst="ellipse">
            <a:avLst/>
          </a:prstGeom>
          <a:solidFill>
            <a:srgbClr val="273440"/>
          </a:solidFill>
          <a:ln>
            <a:solidFill>
              <a:srgbClr val="2734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40" name="直線接點 39">
            <a:extLst>
              <a:ext uri="{FF2B5EF4-FFF2-40B4-BE49-F238E27FC236}">
                <a16:creationId xmlns:a16="http://schemas.microsoft.com/office/drawing/2014/main" id="{90409ACB-ED18-AD4B-BA1F-9605D2707BCF}"/>
              </a:ext>
            </a:extLst>
          </p:cNvPr>
          <p:cNvCxnSpPr>
            <a:cxnSpLocks/>
            <a:endCxn id="4" idx="7"/>
          </p:cNvCxnSpPr>
          <p:nvPr/>
        </p:nvCxnSpPr>
        <p:spPr>
          <a:xfrm flipH="1">
            <a:off x="7184713" y="2521642"/>
            <a:ext cx="906342" cy="389312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線接點 43">
            <a:extLst>
              <a:ext uri="{FF2B5EF4-FFF2-40B4-BE49-F238E27FC236}">
                <a16:creationId xmlns:a16="http://schemas.microsoft.com/office/drawing/2014/main" id="{18451502-8F87-604F-8734-59BF109840D9}"/>
              </a:ext>
            </a:extLst>
          </p:cNvPr>
          <p:cNvCxnSpPr>
            <a:cxnSpLocks/>
          </p:cNvCxnSpPr>
          <p:nvPr/>
        </p:nvCxnSpPr>
        <p:spPr>
          <a:xfrm flipV="1">
            <a:off x="8091055" y="2516343"/>
            <a:ext cx="2238025" cy="5299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16">
            <a:extLst>
              <a:ext uri="{FF2B5EF4-FFF2-40B4-BE49-F238E27FC236}">
                <a16:creationId xmlns:a16="http://schemas.microsoft.com/office/drawing/2014/main" id="{D4AEC0B4-8431-4740-A550-0AA9243A3B9B}"/>
              </a:ext>
            </a:extLst>
          </p:cNvPr>
          <p:cNvSpPr txBox="1"/>
          <p:nvPr/>
        </p:nvSpPr>
        <p:spPr>
          <a:xfrm>
            <a:off x="7530649" y="1964556"/>
            <a:ext cx="26003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 err="1">
                <a:solidFill>
                  <a:srgbClr val="273440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行動不便</a:t>
            </a:r>
            <a:endParaRPr lang="en-US" sz="3000" dirty="0">
              <a:solidFill>
                <a:srgbClr val="273440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sp>
        <p:nvSpPr>
          <p:cNvPr id="46" name="橢圓 45">
            <a:extLst>
              <a:ext uri="{FF2B5EF4-FFF2-40B4-BE49-F238E27FC236}">
                <a16:creationId xmlns:a16="http://schemas.microsoft.com/office/drawing/2014/main" id="{6754464A-9CF5-1A4E-AD98-119E241DDD52}"/>
              </a:ext>
            </a:extLst>
          </p:cNvPr>
          <p:cNvSpPr/>
          <p:nvPr/>
        </p:nvSpPr>
        <p:spPr>
          <a:xfrm>
            <a:off x="10314792" y="2428494"/>
            <a:ext cx="159770" cy="165100"/>
          </a:xfrm>
          <a:prstGeom prst="ellipse">
            <a:avLst/>
          </a:prstGeom>
          <a:solidFill>
            <a:srgbClr val="273440"/>
          </a:solidFill>
          <a:ln>
            <a:solidFill>
              <a:srgbClr val="2734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47" name="直線接點 46">
            <a:extLst>
              <a:ext uri="{FF2B5EF4-FFF2-40B4-BE49-F238E27FC236}">
                <a16:creationId xmlns:a16="http://schemas.microsoft.com/office/drawing/2014/main" id="{1A26401D-0E5D-A243-8073-199E0843952A}"/>
              </a:ext>
            </a:extLst>
          </p:cNvPr>
          <p:cNvCxnSpPr>
            <a:cxnSpLocks/>
          </p:cNvCxnSpPr>
          <p:nvPr/>
        </p:nvCxnSpPr>
        <p:spPr>
          <a:xfrm flipH="1">
            <a:off x="7488921" y="3716467"/>
            <a:ext cx="870138" cy="383773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接點 47">
            <a:extLst>
              <a:ext uri="{FF2B5EF4-FFF2-40B4-BE49-F238E27FC236}">
                <a16:creationId xmlns:a16="http://schemas.microsoft.com/office/drawing/2014/main" id="{DBAD24A1-8AAB-9547-BEE9-92D67503CBD7}"/>
              </a:ext>
            </a:extLst>
          </p:cNvPr>
          <p:cNvCxnSpPr>
            <a:cxnSpLocks/>
          </p:cNvCxnSpPr>
          <p:nvPr/>
        </p:nvCxnSpPr>
        <p:spPr>
          <a:xfrm flipV="1">
            <a:off x="8359059" y="3711168"/>
            <a:ext cx="2238025" cy="5299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16">
            <a:extLst>
              <a:ext uri="{FF2B5EF4-FFF2-40B4-BE49-F238E27FC236}">
                <a16:creationId xmlns:a16="http://schemas.microsoft.com/office/drawing/2014/main" id="{91BA017A-778D-AB43-BADE-F4AAAD72B0A7}"/>
              </a:ext>
            </a:extLst>
          </p:cNvPr>
          <p:cNvSpPr txBox="1"/>
          <p:nvPr/>
        </p:nvSpPr>
        <p:spPr>
          <a:xfrm>
            <a:off x="7798653" y="3159381"/>
            <a:ext cx="260032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 err="1">
                <a:solidFill>
                  <a:srgbClr val="273440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心臟疾病</a:t>
            </a:r>
            <a:endParaRPr lang="en-US" sz="3000" dirty="0">
              <a:solidFill>
                <a:srgbClr val="273440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sp>
        <p:nvSpPr>
          <p:cNvPr id="50" name="橢圓 49">
            <a:extLst>
              <a:ext uri="{FF2B5EF4-FFF2-40B4-BE49-F238E27FC236}">
                <a16:creationId xmlns:a16="http://schemas.microsoft.com/office/drawing/2014/main" id="{BC22EF62-22A9-FA43-93BB-C5A517152A1D}"/>
              </a:ext>
            </a:extLst>
          </p:cNvPr>
          <p:cNvSpPr/>
          <p:nvPr/>
        </p:nvSpPr>
        <p:spPr>
          <a:xfrm>
            <a:off x="10582796" y="3623319"/>
            <a:ext cx="159770" cy="165100"/>
          </a:xfrm>
          <a:prstGeom prst="ellipse">
            <a:avLst/>
          </a:prstGeom>
          <a:solidFill>
            <a:srgbClr val="273440"/>
          </a:solidFill>
          <a:ln>
            <a:solidFill>
              <a:srgbClr val="2734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51" name="直線接點 50">
            <a:extLst>
              <a:ext uri="{FF2B5EF4-FFF2-40B4-BE49-F238E27FC236}">
                <a16:creationId xmlns:a16="http://schemas.microsoft.com/office/drawing/2014/main" id="{66A09D33-AB49-E04D-ACD8-3B880B90CD03}"/>
              </a:ext>
            </a:extLst>
          </p:cNvPr>
          <p:cNvCxnSpPr>
            <a:cxnSpLocks/>
            <a:endCxn id="4" idx="5"/>
          </p:cNvCxnSpPr>
          <p:nvPr/>
        </p:nvCxnSpPr>
        <p:spPr>
          <a:xfrm flipH="1" flipV="1">
            <a:off x="7184713" y="4581282"/>
            <a:ext cx="1156822" cy="669400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接點 51">
            <a:extLst>
              <a:ext uri="{FF2B5EF4-FFF2-40B4-BE49-F238E27FC236}">
                <a16:creationId xmlns:a16="http://schemas.microsoft.com/office/drawing/2014/main" id="{C6A4C40F-78BE-114C-B4E9-B1F36F9536D9}"/>
              </a:ext>
            </a:extLst>
          </p:cNvPr>
          <p:cNvCxnSpPr>
            <a:cxnSpLocks/>
          </p:cNvCxnSpPr>
          <p:nvPr/>
        </p:nvCxnSpPr>
        <p:spPr>
          <a:xfrm>
            <a:off x="8341534" y="5250682"/>
            <a:ext cx="2914151" cy="3399"/>
          </a:xfrm>
          <a:prstGeom prst="line">
            <a:avLst/>
          </a:prstGeom>
          <a:ln w="38100">
            <a:solidFill>
              <a:srgbClr val="2734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16">
            <a:extLst>
              <a:ext uri="{FF2B5EF4-FFF2-40B4-BE49-F238E27FC236}">
                <a16:creationId xmlns:a16="http://schemas.microsoft.com/office/drawing/2014/main" id="{FA592A97-858D-8E40-ABEC-DE12E42617FC}"/>
              </a:ext>
            </a:extLst>
          </p:cNvPr>
          <p:cNvSpPr txBox="1"/>
          <p:nvPr/>
        </p:nvSpPr>
        <p:spPr>
          <a:xfrm>
            <a:off x="7757713" y="4700083"/>
            <a:ext cx="34979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000" dirty="0" err="1">
                <a:solidFill>
                  <a:srgbClr val="273440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大部分時間臥床</a:t>
            </a:r>
            <a:endParaRPr lang="en-US" sz="3000" dirty="0">
              <a:solidFill>
                <a:srgbClr val="273440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sp>
        <p:nvSpPr>
          <p:cNvPr id="54" name="橢圓 53">
            <a:extLst>
              <a:ext uri="{FF2B5EF4-FFF2-40B4-BE49-F238E27FC236}">
                <a16:creationId xmlns:a16="http://schemas.microsoft.com/office/drawing/2014/main" id="{C5E326BC-EDC5-3D48-885B-5854564ED2DF}"/>
              </a:ext>
            </a:extLst>
          </p:cNvPr>
          <p:cNvSpPr/>
          <p:nvPr/>
        </p:nvSpPr>
        <p:spPr>
          <a:xfrm>
            <a:off x="11255685" y="5168132"/>
            <a:ext cx="159770" cy="165100"/>
          </a:xfrm>
          <a:prstGeom prst="ellipse">
            <a:avLst/>
          </a:prstGeom>
          <a:solidFill>
            <a:srgbClr val="273440"/>
          </a:solidFill>
          <a:ln>
            <a:solidFill>
              <a:srgbClr val="2734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8" name="TextBox 36">
            <a:extLst>
              <a:ext uri="{FF2B5EF4-FFF2-40B4-BE49-F238E27FC236}">
                <a16:creationId xmlns:a16="http://schemas.microsoft.com/office/drawing/2014/main" id="{9DDF244F-A1FD-1241-85CD-347C423235D0}"/>
              </a:ext>
            </a:extLst>
          </p:cNvPr>
          <p:cNvSpPr txBox="1"/>
          <p:nvPr/>
        </p:nvSpPr>
        <p:spPr>
          <a:xfrm>
            <a:off x="4033933" y="5893650"/>
            <a:ext cx="4473733" cy="366767"/>
          </a:xfrm>
          <a:prstGeom prst="rect">
            <a:avLst/>
          </a:prstGeom>
          <a:noFill/>
        </p:spPr>
        <p:txBody>
          <a:bodyPr wrap="square" numCol="1" spcCol="457200" rtlCol="0">
            <a:spAutoFit/>
          </a:bodyPr>
          <a:lstStyle/>
          <a:p>
            <a:pPr algn="ctr">
              <a:lnSpc>
                <a:spcPts val="2300"/>
              </a:lnSpc>
            </a:pPr>
            <a:r>
              <a:rPr lang="en-US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  <a:cs typeface="Montserrat" charset="0"/>
              </a:rPr>
              <a:t>別看他笑笑的，他也是需要被關懷的老人哦</a:t>
            </a: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  <a:cs typeface="Montserrat" charset="0"/>
              </a:rPr>
              <a:t>！</a:t>
            </a:r>
          </a:p>
        </p:txBody>
      </p:sp>
    </p:spTree>
    <p:extLst>
      <p:ext uri="{BB962C8B-B14F-4D97-AF65-F5344CB8AC3E}">
        <p14:creationId xmlns:p14="http://schemas.microsoft.com/office/powerpoint/2010/main" val="3870803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66101C7-FEB9-4EE0-9E23-F2A16145CC3D}"/>
              </a:ext>
            </a:extLst>
          </p:cNvPr>
          <p:cNvSpPr txBox="1"/>
          <p:nvPr/>
        </p:nvSpPr>
        <p:spPr>
          <a:xfrm>
            <a:off x="0" y="580571"/>
            <a:ext cx="12192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err="1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創意方案</a:t>
            </a:r>
            <a:endParaRPr lang="en-US" sz="4500" dirty="0">
              <a:solidFill>
                <a:schemeClr val="bg2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E656283-16B6-4A6E-B08B-2E677F445754}"/>
              </a:ext>
            </a:extLst>
          </p:cNvPr>
          <p:cNvGrpSpPr/>
          <p:nvPr/>
        </p:nvGrpSpPr>
        <p:grpSpPr>
          <a:xfrm>
            <a:off x="5503780" y="1730683"/>
            <a:ext cx="1184437" cy="138599"/>
            <a:chOff x="5583442" y="1730683"/>
            <a:chExt cx="1184437" cy="138599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D51A9C9-6206-4F31-9418-CA95ED3303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83442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D47D025-492A-435F-93EB-52C599589B99}"/>
                </a:ext>
              </a:extLst>
            </p:cNvPr>
            <p:cNvCxnSpPr>
              <a:cxnSpLocks/>
            </p:cNvCxnSpPr>
            <p:nvPr/>
          </p:nvCxnSpPr>
          <p:spPr>
            <a:xfrm>
              <a:off x="5751869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DB373DA8-C83C-45D9-987C-6C63B159B5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22116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C3B1D79-91B4-49CC-918E-A7A32F9C4E1A}"/>
                </a:ext>
              </a:extLst>
            </p:cNvPr>
            <p:cNvCxnSpPr>
              <a:cxnSpLocks/>
            </p:cNvCxnSpPr>
            <p:nvPr/>
          </p:nvCxnSpPr>
          <p:spPr>
            <a:xfrm>
              <a:off x="6090543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C0DDB29-41F6-4C0D-BA9E-4C84039F6A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60789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DCAFEFD-72C1-4905-B518-6A14525B1EC1}"/>
                </a:ext>
              </a:extLst>
            </p:cNvPr>
            <p:cNvCxnSpPr>
              <a:cxnSpLocks/>
            </p:cNvCxnSpPr>
            <p:nvPr/>
          </p:nvCxnSpPr>
          <p:spPr>
            <a:xfrm>
              <a:off x="6429211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393B7FF-73F9-4609-BEF5-ECE892C08B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588532" y="1730683"/>
              <a:ext cx="179347" cy="138599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2DAE0786-A5D1-4C73-89EF-7EF209EDD72C}"/>
              </a:ext>
            </a:extLst>
          </p:cNvPr>
          <p:cNvGrpSpPr/>
          <p:nvPr/>
        </p:nvGrpSpPr>
        <p:grpSpPr>
          <a:xfrm>
            <a:off x="4414845" y="2540000"/>
            <a:ext cx="3371481" cy="3666446"/>
            <a:chOff x="7400925" y="2465388"/>
            <a:chExt cx="3502026" cy="3808412"/>
          </a:xfrm>
        </p:grpSpPr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B7FF0171-C6E9-4E9F-A70B-D331CB8306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42313" y="2949575"/>
              <a:ext cx="844550" cy="842962"/>
            </a:xfrm>
            <a:custGeom>
              <a:avLst/>
              <a:gdLst>
                <a:gd name="T0" fmla="*/ 279 w 279"/>
                <a:gd name="T1" fmla="*/ 24 h 279"/>
                <a:gd name="T2" fmla="*/ 255 w 279"/>
                <a:gd name="T3" fmla="*/ 0 h 279"/>
                <a:gd name="T4" fmla="*/ 0 w 279"/>
                <a:gd name="T5" fmla="*/ 255 h 279"/>
                <a:gd name="T6" fmla="*/ 24 w 279"/>
                <a:gd name="T7" fmla="*/ 279 h 279"/>
                <a:gd name="T8" fmla="*/ 49 w 279"/>
                <a:gd name="T9" fmla="*/ 255 h 279"/>
                <a:gd name="T10" fmla="*/ 255 w 279"/>
                <a:gd name="T11" fmla="*/ 48 h 279"/>
                <a:gd name="T12" fmla="*/ 279 w 279"/>
                <a:gd name="T13" fmla="*/ 24 h 279"/>
                <a:gd name="T14" fmla="*/ 279 w 279"/>
                <a:gd name="T15" fmla="*/ 24 h 279"/>
                <a:gd name="T16" fmla="*/ 279 w 279"/>
                <a:gd name="T17" fmla="*/ 24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9" h="279">
                  <a:moveTo>
                    <a:pt x="279" y="24"/>
                  </a:moveTo>
                  <a:cubicBezTo>
                    <a:pt x="279" y="10"/>
                    <a:pt x="268" y="0"/>
                    <a:pt x="255" y="0"/>
                  </a:cubicBezTo>
                  <a:cubicBezTo>
                    <a:pt x="114" y="0"/>
                    <a:pt x="0" y="114"/>
                    <a:pt x="0" y="255"/>
                  </a:cubicBezTo>
                  <a:cubicBezTo>
                    <a:pt x="0" y="268"/>
                    <a:pt x="11" y="279"/>
                    <a:pt x="24" y="279"/>
                  </a:cubicBezTo>
                  <a:cubicBezTo>
                    <a:pt x="38" y="279"/>
                    <a:pt x="49" y="268"/>
                    <a:pt x="49" y="255"/>
                  </a:cubicBezTo>
                  <a:cubicBezTo>
                    <a:pt x="49" y="141"/>
                    <a:pt x="141" y="48"/>
                    <a:pt x="255" y="48"/>
                  </a:cubicBezTo>
                  <a:cubicBezTo>
                    <a:pt x="268" y="48"/>
                    <a:pt x="279" y="37"/>
                    <a:pt x="279" y="24"/>
                  </a:cubicBezTo>
                  <a:close/>
                  <a:moveTo>
                    <a:pt x="279" y="24"/>
                  </a:moveTo>
                  <a:cubicBezTo>
                    <a:pt x="279" y="24"/>
                    <a:pt x="279" y="24"/>
                    <a:pt x="279" y="24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6">
              <a:extLst>
                <a:ext uri="{FF2B5EF4-FFF2-40B4-BE49-F238E27FC236}">
                  <a16:creationId xmlns:a16="http://schemas.microsoft.com/office/drawing/2014/main" id="{E1CA9568-0CC1-483D-A522-63F8BAC2001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32750" y="2589213"/>
              <a:ext cx="2259013" cy="2597150"/>
            </a:xfrm>
            <a:custGeom>
              <a:avLst/>
              <a:gdLst>
                <a:gd name="T0" fmla="*/ 0 w 746"/>
                <a:gd name="T1" fmla="*/ 374 h 859"/>
                <a:gd name="T2" fmla="*/ 78 w 746"/>
                <a:gd name="T3" fmla="*/ 602 h 859"/>
                <a:gd name="T4" fmla="*/ 79 w 746"/>
                <a:gd name="T5" fmla="*/ 603 h 859"/>
                <a:gd name="T6" fmla="*/ 159 w 746"/>
                <a:gd name="T7" fmla="*/ 821 h 859"/>
                <a:gd name="T8" fmla="*/ 170 w 746"/>
                <a:gd name="T9" fmla="*/ 853 h 859"/>
                <a:gd name="T10" fmla="*/ 181 w 746"/>
                <a:gd name="T11" fmla="*/ 856 h 859"/>
                <a:gd name="T12" fmla="*/ 203 w 746"/>
                <a:gd name="T13" fmla="*/ 842 h 859"/>
                <a:gd name="T14" fmla="*/ 117 w 746"/>
                <a:gd name="T15" fmla="*/ 572 h 859"/>
                <a:gd name="T16" fmla="*/ 115 w 746"/>
                <a:gd name="T17" fmla="*/ 570 h 859"/>
                <a:gd name="T18" fmla="*/ 49 w 746"/>
                <a:gd name="T19" fmla="*/ 374 h 859"/>
                <a:gd name="T20" fmla="*/ 373 w 746"/>
                <a:gd name="T21" fmla="*/ 49 h 859"/>
                <a:gd name="T22" fmla="*/ 697 w 746"/>
                <a:gd name="T23" fmla="*/ 374 h 859"/>
                <a:gd name="T24" fmla="*/ 630 w 746"/>
                <a:gd name="T25" fmla="*/ 572 h 859"/>
                <a:gd name="T26" fmla="*/ 545 w 746"/>
                <a:gd name="T27" fmla="*/ 842 h 859"/>
                <a:gd name="T28" fmla="*/ 577 w 746"/>
                <a:gd name="T29" fmla="*/ 853 h 859"/>
                <a:gd name="T30" fmla="*/ 589 w 746"/>
                <a:gd name="T31" fmla="*/ 822 h 859"/>
                <a:gd name="T32" fmla="*/ 669 w 746"/>
                <a:gd name="T33" fmla="*/ 601 h 859"/>
                <a:gd name="T34" fmla="*/ 746 w 746"/>
                <a:gd name="T35" fmla="*/ 374 h 859"/>
                <a:gd name="T36" fmla="*/ 373 w 746"/>
                <a:gd name="T37" fmla="*/ 0 h 859"/>
                <a:gd name="T38" fmla="*/ 0 w 746"/>
                <a:gd name="T39" fmla="*/ 374 h 859"/>
                <a:gd name="T40" fmla="*/ 0 w 746"/>
                <a:gd name="T41" fmla="*/ 374 h 859"/>
                <a:gd name="T42" fmla="*/ 0 w 746"/>
                <a:gd name="T43" fmla="*/ 374 h 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46" h="859">
                  <a:moveTo>
                    <a:pt x="0" y="374"/>
                  </a:moveTo>
                  <a:cubicBezTo>
                    <a:pt x="0" y="457"/>
                    <a:pt x="27" y="536"/>
                    <a:pt x="78" y="602"/>
                  </a:cubicBezTo>
                  <a:cubicBezTo>
                    <a:pt x="78" y="602"/>
                    <a:pt x="78" y="602"/>
                    <a:pt x="79" y="603"/>
                  </a:cubicBezTo>
                  <a:cubicBezTo>
                    <a:pt x="185" y="751"/>
                    <a:pt x="159" y="821"/>
                    <a:pt x="159" y="821"/>
                  </a:cubicBezTo>
                  <a:cubicBezTo>
                    <a:pt x="153" y="833"/>
                    <a:pt x="158" y="848"/>
                    <a:pt x="170" y="853"/>
                  </a:cubicBezTo>
                  <a:cubicBezTo>
                    <a:pt x="174" y="855"/>
                    <a:pt x="177" y="856"/>
                    <a:pt x="181" y="856"/>
                  </a:cubicBezTo>
                  <a:cubicBezTo>
                    <a:pt x="190" y="856"/>
                    <a:pt x="199" y="851"/>
                    <a:pt x="203" y="842"/>
                  </a:cubicBezTo>
                  <a:cubicBezTo>
                    <a:pt x="207" y="832"/>
                    <a:pt x="242" y="745"/>
                    <a:pt x="117" y="572"/>
                  </a:cubicBezTo>
                  <a:cubicBezTo>
                    <a:pt x="116" y="572"/>
                    <a:pt x="116" y="571"/>
                    <a:pt x="115" y="570"/>
                  </a:cubicBezTo>
                  <a:cubicBezTo>
                    <a:pt x="72" y="514"/>
                    <a:pt x="49" y="445"/>
                    <a:pt x="49" y="374"/>
                  </a:cubicBezTo>
                  <a:cubicBezTo>
                    <a:pt x="49" y="195"/>
                    <a:pt x="194" y="49"/>
                    <a:pt x="373" y="49"/>
                  </a:cubicBezTo>
                  <a:cubicBezTo>
                    <a:pt x="552" y="49"/>
                    <a:pt x="697" y="195"/>
                    <a:pt x="697" y="374"/>
                  </a:cubicBezTo>
                  <a:cubicBezTo>
                    <a:pt x="697" y="446"/>
                    <a:pt x="674" y="514"/>
                    <a:pt x="630" y="572"/>
                  </a:cubicBezTo>
                  <a:cubicBezTo>
                    <a:pt x="505" y="744"/>
                    <a:pt x="541" y="832"/>
                    <a:pt x="545" y="842"/>
                  </a:cubicBezTo>
                  <a:cubicBezTo>
                    <a:pt x="551" y="854"/>
                    <a:pt x="565" y="859"/>
                    <a:pt x="577" y="853"/>
                  </a:cubicBezTo>
                  <a:cubicBezTo>
                    <a:pt x="589" y="848"/>
                    <a:pt x="595" y="834"/>
                    <a:pt x="589" y="822"/>
                  </a:cubicBezTo>
                  <a:cubicBezTo>
                    <a:pt x="589" y="821"/>
                    <a:pt x="561" y="749"/>
                    <a:pt x="669" y="601"/>
                  </a:cubicBezTo>
                  <a:cubicBezTo>
                    <a:pt x="719" y="535"/>
                    <a:pt x="746" y="457"/>
                    <a:pt x="746" y="374"/>
                  </a:cubicBezTo>
                  <a:cubicBezTo>
                    <a:pt x="746" y="168"/>
                    <a:pt x="578" y="0"/>
                    <a:pt x="373" y="0"/>
                  </a:cubicBezTo>
                  <a:cubicBezTo>
                    <a:pt x="167" y="0"/>
                    <a:pt x="0" y="168"/>
                    <a:pt x="0" y="374"/>
                  </a:cubicBezTo>
                  <a:close/>
                  <a:moveTo>
                    <a:pt x="0" y="374"/>
                  </a:moveTo>
                  <a:cubicBezTo>
                    <a:pt x="0" y="374"/>
                    <a:pt x="0" y="374"/>
                    <a:pt x="0" y="374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7">
              <a:extLst>
                <a:ext uri="{FF2B5EF4-FFF2-40B4-BE49-F238E27FC236}">
                  <a16:creationId xmlns:a16="http://schemas.microsoft.com/office/drawing/2014/main" id="{4F3C72D1-33F5-45C7-812F-918479733F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62963" y="5216525"/>
              <a:ext cx="1357313" cy="422275"/>
            </a:xfrm>
            <a:custGeom>
              <a:avLst/>
              <a:gdLst>
                <a:gd name="T0" fmla="*/ 448 w 448"/>
                <a:gd name="T1" fmla="*/ 80 h 140"/>
                <a:gd name="T2" fmla="*/ 448 w 448"/>
                <a:gd name="T3" fmla="*/ 60 h 140"/>
                <a:gd name="T4" fmla="*/ 388 w 448"/>
                <a:gd name="T5" fmla="*/ 0 h 140"/>
                <a:gd name="T6" fmla="*/ 60 w 448"/>
                <a:gd name="T7" fmla="*/ 0 h 140"/>
                <a:gd name="T8" fmla="*/ 0 w 448"/>
                <a:gd name="T9" fmla="*/ 60 h 140"/>
                <a:gd name="T10" fmla="*/ 0 w 448"/>
                <a:gd name="T11" fmla="*/ 80 h 140"/>
                <a:gd name="T12" fmla="*/ 60 w 448"/>
                <a:gd name="T13" fmla="*/ 140 h 140"/>
                <a:gd name="T14" fmla="*/ 388 w 448"/>
                <a:gd name="T15" fmla="*/ 140 h 140"/>
                <a:gd name="T16" fmla="*/ 448 w 448"/>
                <a:gd name="T17" fmla="*/ 80 h 140"/>
                <a:gd name="T18" fmla="*/ 49 w 448"/>
                <a:gd name="T19" fmla="*/ 80 h 140"/>
                <a:gd name="T20" fmla="*/ 49 w 448"/>
                <a:gd name="T21" fmla="*/ 60 h 140"/>
                <a:gd name="T22" fmla="*/ 60 w 448"/>
                <a:gd name="T23" fmla="*/ 49 h 140"/>
                <a:gd name="T24" fmla="*/ 388 w 448"/>
                <a:gd name="T25" fmla="*/ 49 h 140"/>
                <a:gd name="T26" fmla="*/ 399 w 448"/>
                <a:gd name="T27" fmla="*/ 60 h 140"/>
                <a:gd name="T28" fmla="*/ 399 w 448"/>
                <a:gd name="T29" fmla="*/ 80 h 140"/>
                <a:gd name="T30" fmla="*/ 388 w 448"/>
                <a:gd name="T31" fmla="*/ 91 h 140"/>
                <a:gd name="T32" fmla="*/ 60 w 448"/>
                <a:gd name="T33" fmla="*/ 91 h 140"/>
                <a:gd name="T34" fmla="*/ 49 w 448"/>
                <a:gd name="T35" fmla="*/ 80 h 140"/>
                <a:gd name="T36" fmla="*/ 49 w 448"/>
                <a:gd name="T37" fmla="*/ 80 h 140"/>
                <a:gd name="T38" fmla="*/ 49 w 448"/>
                <a:gd name="T39" fmla="*/ 8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48" h="140">
                  <a:moveTo>
                    <a:pt x="448" y="80"/>
                  </a:moveTo>
                  <a:cubicBezTo>
                    <a:pt x="448" y="60"/>
                    <a:pt x="448" y="60"/>
                    <a:pt x="448" y="60"/>
                  </a:cubicBezTo>
                  <a:cubicBezTo>
                    <a:pt x="448" y="27"/>
                    <a:pt x="421" y="0"/>
                    <a:pt x="388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80"/>
                    <a:pt x="0" y="80"/>
                    <a:pt x="0" y="80"/>
                  </a:cubicBezTo>
                  <a:cubicBezTo>
                    <a:pt x="0" y="113"/>
                    <a:pt x="27" y="140"/>
                    <a:pt x="60" y="140"/>
                  </a:cubicBezTo>
                  <a:cubicBezTo>
                    <a:pt x="388" y="140"/>
                    <a:pt x="388" y="140"/>
                    <a:pt x="388" y="140"/>
                  </a:cubicBezTo>
                  <a:cubicBezTo>
                    <a:pt x="421" y="140"/>
                    <a:pt x="448" y="113"/>
                    <a:pt x="448" y="80"/>
                  </a:cubicBezTo>
                  <a:close/>
                  <a:moveTo>
                    <a:pt x="49" y="80"/>
                  </a:moveTo>
                  <a:cubicBezTo>
                    <a:pt x="49" y="60"/>
                    <a:pt x="49" y="60"/>
                    <a:pt x="49" y="60"/>
                  </a:cubicBezTo>
                  <a:cubicBezTo>
                    <a:pt x="49" y="54"/>
                    <a:pt x="54" y="49"/>
                    <a:pt x="60" y="49"/>
                  </a:cubicBezTo>
                  <a:cubicBezTo>
                    <a:pt x="388" y="49"/>
                    <a:pt x="388" y="49"/>
                    <a:pt x="388" y="49"/>
                  </a:cubicBezTo>
                  <a:cubicBezTo>
                    <a:pt x="394" y="49"/>
                    <a:pt x="399" y="54"/>
                    <a:pt x="399" y="60"/>
                  </a:cubicBezTo>
                  <a:cubicBezTo>
                    <a:pt x="399" y="80"/>
                    <a:pt x="399" y="80"/>
                    <a:pt x="399" y="80"/>
                  </a:cubicBezTo>
                  <a:cubicBezTo>
                    <a:pt x="399" y="87"/>
                    <a:pt x="394" y="91"/>
                    <a:pt x="388" y="91"/>
                  </a:cubicBezTo>
                  <a:cubicBezTo>
                    <a:pt x="60" y="91"/>
                    <a:pt x="60" y="91"/>
                    <a:pt x="60" y="91"/>
                  </a:cubicBezTo>
                  <a:cubicBezTo>
                    <a:pt x="54" y="91"/>
                    <a:pt x="49" y="87"/>
                    <a:pt x="49" y="80"/>
                  </a:cubicBezTo>
                  <a:close/>
                  <a:moveTo>
                    <a:pt x="49" y="80"/>
                  </a:moveTo>
                  <a:cubicBezTo>
                    <a:pt x="49" y="80"/>
                    <a:pt x="49" y="80"/>
                    <a:pt x="49" y="8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8">
              <a:extLst>
                <a:ext uri="{FF2B5EF4-FFF2-40B4-BE49-F238E27FC236}">
                  <a16:creationId xmlns:a16="http://schemas.microsoft.com/office/drawing/2014/main" id="{F3E79280-866C-4BEA-AC80-CF5D67C212D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89975" y="5751513"/>
              <a:ext cx="944563" cy="522287"/>
            </a:xfrm>
            <a:custGeom>
              <a:avLst/>
              <a:gdLst>
                <a:gd name="T0" fmla="*/ 25 w 312"/>
                <a:gd name="T1" fmla="*/ 0 h 173"/>
                <a:gd name="T2" fmla="*/ 0 w 312"/>
                <a:gd name="T3" fmla="*/ 24 h 173"/>
                <a:gd name="T4" fmla="*/ 0 w 312"/>
                <a:gd name="T5" fmla="*/ 89 h 173"/>
                <a:gd name="T6" fmla="*/ 15 w 312"/>
                <a:gd name="T7" fmla="*/ 111 h 173"/>
                <a:gd name="T8" fmla="*/ 146 w 312"/>
                <a:gd name="T9" fmla="*/ 171 h 173"/>
                <a:gd name="T10" fmla="*/ 156 w 312"/>
                <a:gd name="T11" fmla="*/ 173 h 173"/>
                <a:gd name="T12" fmla="*/ 166 w 312"/>
                <a:gd name="T13" fmla="*/ 171 h 173"/>
                <a:gd name="T14" fmla="*/ 298 w 312"/>
                <a:gd name="T15" fmla="*/ 109 h 173"/>
                <a:gd name="T16" fmla="*/ 312 w 312"/>
                <a:gd name="T17" fmla="*/ 86 h 173"/>
                <a:gd name="T18" fmla="*/ 312 w 312"/>
                <a:gd name="T19" fmla="*/ 24 h 173"/>
                <a:gd name="T20" fmla="*/ 287 w 312"/>
                <a:gd name="T21" fmla="*/ 0 h 173"/>
                <a:gd name="T22" fmla="*/ 263 w 312"/>
                <a:gd name="T23" fmla="*/ 24 h 173"/>
                <a:gd name="T24" fmla="*/ 263 w 312"/>
                <a:gd name="T25" fmla="*/ 71 h 173"/>
                <a:gd name="T26" fmla="*/ 156 w 312"/>
                <a:gd name="T27" fmla="*/ 122 h 173"/>
                <a:gd name="T28" fmla="*/ 49 w 312"/>
                <a:gd name="T29" fmla="*/ 73 h 173"/>
                <a:gd name="T30" fmla="*/ 49 w 312"/>
                <a:gd name="T31" fmla="*/ 24 h 173"/>
                <a:gd name="T32" fmla="*/ 25 w 312"/>
                <a:gd name="T33" fmla="*/ 0 h 173"/>
                <a:gd name="T34" fmla="*/ 25 w 312"/>
                <a:gd name="T35" fmla="*/ 0 h 173"/>
                <a:gd name="T36" fmla="*/ 25 w 312"/>
                <a:gd name="T37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2" h="173">
                  <a:moveTo>
                    <a:pt x="25" y="0"/>
                  </a:moveTo>
                  <a:cubicBezTo>
                    <a:pt x="11" y="0"/>
                    <a:pt x="0" y="11"/>
                    <a:pt x="0" y="24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98"/>
                    <a:pt x="6" y="107"/>
                    <a:pt x="15" y="111"/>
                  </a:cubicBezTo>
                  <a:cubicBezTo>
                    <a:pt x="146" y="171"/>
                    <a:pt x="146" y="171"/>
                    <a:pt x="146" y="171"/>
                  </a:cubicBezTo>
                  <a:cubicBezTo>
                    <a:pt x="149" y="172"/>
                    <a:pt x="152" y="173"/>
                    <a:pt x="156" y="173"/>
                  </a:cubicBezTo>
                  <a:cubicBezTo>
                    <a:pt x="159" y="173"/>
                    <a:pt x="163" y="172"/>
                    <a:pt x="166" y="171"/>
                  </a:cubicBezTo>
                  <a:cubicBezTo>
                    <a:pt x="298" y="109"/>
                    <a:pt x="298" y="109"/>
                    <a:pt x="298" y="109"/>
                  </a:cubicBezTo>
                  <a:cubicBezTo>
                    <a:pt x="306" y="105"/>
                    <a:pt x="312" y="96"/>
                    <a:pt x="312" y="86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12" y="11"/>
                    <a:pt x="301" y="0"/>
                    <a:pt x="287" y="0"/>
                  </a:cubicBezTo>
                  <a:cubicBezTo>
                    <a:pt x="274" y="0"/>
                    <a:pt x="263" y="11"/>
                    <a:pt x="263" y="24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156" y="122"/>
                    <a:pt x="156" y="122"/>
                    <a:pt x="156" y="122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11"/>
                    <a:pt x="38" y="0"/>
                    <a:pt x="25" y="0"/>
                  </a:cubicBezTo>
                  <a:close/>
                  <a:moveTo>
                    <a:pt x="25" y="0"/>
                  </a:moveTo>
                  <a:cubicBezTo>
                    <a:pt x="25" y="0"/>
                    <a:pt x="25" y="0"/>
                    <a:pt x="25" y="0"/>
                  </a:cubicBezTo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9">
              <a:extLst>
                <a:ext uri="{FF2B5EF4-FFF2-40B4-BE49-F238E27FC236}">
                  <a16:creationId xmlns:a16="http://schemas.microsoft.com/office/drawing/2014/main" id="{B2CDAE0B-F1AA-4BCB-86D5-064E818EA8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37788" y="4554538"/>
              <a:ext cx="665163" cy="522287"/>
            </a:xfrm>
            <a:custGeom>
              <a:avLst/>
              <a:gdLst>
                <a:gd name="T0" fmla="*/ 212 w 220"/>
                <a:gd name="T1" fmla="*/ 163 h 173"/>
                <a:gd name="T2" fmla="*/ 207 w 220"/>
                <a:gd name="T3" fmla="*/ 129 h 173"/>
                <a:gd name="T4" fmla="*/ 41 w 220"/>
                <a:gd name="T5" fmla="*/ 8 h 173"/>
                <a:gd name="T6" fmla="*/ 7 w 220"/>
                <a:gd name="T7" fmla="*/ 13 h 173"/>
                <a:gd name="T8" fmla="*/ 13 w 220"/>
                <a:gd name="T9" fmla="*/ 47 h 173"/>
                <a:gd name="T10" fmla="*/ 178 w 220"/>
                <a:gd name="T11" fmla="*/ 168 h 173"/>
                <a:gd name="T12" fmla="*/ 192 w 220"/>
                <a:gd name="T13" fmla="*/ 173 h 173"/>
                <a:gd name="T14" fmla="*/ 212 w 220"/>
                <a:gd name="T15" fmla="*/ 163 h 173"/>
                <a:gd name="T16" fmla="*/ 212 w 220"/>
                <a:gd name="T17" fmla="*/ 163 h 173"/>
                <a:gd name="T18" fmla="*/ 212 w 220"/>
                <a:gd name="T19" fmla="*/ 16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173">
                  <a:moveTo>
                    <a:pt x="212" y="163"/>
                  </a:moveTo>
                  <a:cubicBezTo>
                    <a:pt x="220" y="153"/>
                    <a:pt x="217" y="137"/>
                    <a:pt x="207" y="129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31" y="0"/>
                    <a:pt x="15" y="2"/>
                    <a:pt x="7" y="13"/>
                  </a:cubicBezTo>
                  <a:cubicBezTo>
                    <a:pt x="0" y="24"/>
                    <a:pt x="2" y="39"/>
                    <a:pt x="13" y="47"/>
                  </a:cubicBezTo>
                  <a:cubicBezTo>
                    <a:pt x="178" y="168"/>
                    <a:pt x="178" y="168"/>
                    <a:pt x="178" y="168"/>
                  </a:cubicBezTo>
                  <a:cubicBezTo>
                    <a:pt x="182" y="172"/>
                    <a:pt x="187" y="173"/>
                    <a:pt x="192" y="173"/>
                  </a:cubicBezTo>
                  <a:cubicBezTo>
                    <a:pt x="200" y="173"/>
                    <a:pt x="207" y="170"/>
                    <a:pt x="212" y="163"/>
                  </a:cubicBezTo>
                  <a:close/>
                  <a:moveTo>
                    <a:pt x="212" y="163"/>
                  </a:moveTo>
                  <a:cubicBezTo>
                    <a:pt x="212" y="163"/>
                    <a:pt x="212" y="163"/>
                    <a:pt x="212" y="163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2" name="Freeform 10">
              <a:extLst>
                <a:ext uri="{FF2B5EF4-FFF2-40B4-BE49-F238E27FC236}">
                  <a16:creationId xmlns:a16="http://schemas.microsoft.com/office/drawing/2014/main" id="{B54C5DC3-377A-4FE2-A064-BC1F200AB5B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00925" y="2465388"/>
              <a:ext cx="677863" cy="531812"/>
            </a:xfrm>
            <a:custGeom>
              <a:avLst/>
              <a:gdLst>
                <a:gd name="T0" fmla="*/ 181 w 224"/>
                <a:gd name="T1" fmla="*/ 171 h 176"/>
                <a:gd name="T2" fmla="*/ 196 w 224"/>
                <a:gd name="T3" fmla="*/ 176 h 176"/>
                <a:gd name="T4" fmla="*/ 216 w 224"/>
                <a:gd name="T5" fmla="*/ 166 h 176"/>
                <a:gd name="T6" fmla="*/ 210 w 224"/>
                <a:gd name="T7" fmla="*/ 132 h 176"/>
                <a:gd name="T8" fmla="*/ 42 w 224"/>
                <a:gd name="T9" fmla="*/ 8 h 176"/>
                <a:gd name="T10" fmla="*/ 8 w 224"/>
                <a:gd name="T11" fmla="*/ 13 h 176"/>
                <a:gd name="T12" fmla="*/ 13 w 224"/>
                <a:gd name="T13" fmla="*/ 47 h 176"/>
                <a:gd name="T14" fmla="*/ 181 w 224"/>
                <a:gd name="T15" fmla="*/ 171 h 176"/>
                <a:gd name="T16" fmla="*/ 181 w 224"/>
                <a:gd name="T17" fmla="*/ 171 h 176"/>
                <a:gd name="T18" fmla="*/ 181 w 224"/>
                <a:gd name="T19" fmla="*/ 171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4" h="176">
                  <a:moveTo>
                    <a:pt x="181" y="171"/>
                  </a:moveTo>
                  <a:cubicBezTo>
                    <a:pt x="186" y="175"/>
                    <a:pt x="191" y="176"/>
                    <a:pt x="196" y="176"/>
                  </a:cubicBezTo>
                  <a:cubicBezTo>
                    <a:pt x="203" y="176"/>
                    <a:pt x="211" y="173"/>
                    <a:pt x="216" y="166"/>
                  </a:cubicBezTo>
                  <a:cubicBezTo>
                    <a:pt x="224" y="155"/>
                    <a:pt x="221" y="140"/>
                    <a:pt x="210" y="132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31" y="0"/>
                    <a:pt x="16" y="2"/>
                    <a:pt x="8" y="13"/>
                  </a:cubicBezTo>
                  <a:cubicBezTo>
                    <a:pt x="0" y="24"/>
                    <a:pt x="2" y="39"/>
                    <a:pt x="13" y="47"/>
                  </a:cubicBezTo>
                  <a:lnTo>
                    <a:pt x="181" y="171"/>
                  </a:lnTo>
                  <a:close/>
                  <a:moveTo>
                    <a:pt x="181" y="171"/>
                  </a:moveTo>
                  <a:cubicBezTo>
                    <a:pt x="181" y="171"/>
                    <a:pt x="181" y="171"/>
                    <a:pt x="181" y="17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1">
              <a:extLst>
                <a:ext uri="{FF2B5EF4-FFF2-40B4-BE49-F238E27FC236}">
                  <a16:creationId xmlns:a16="http://schemas.microsoft.com/office/drawing/2014/main" id="{453D8CFB-446C-4070-B6FA-DB70ABB496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00925" y="4527550"/>
              <a:ext cx="698500" cy="549275"/>
            </a:xfrm>
            <a:custGeom>
              <a:avLst/>
              <a:gdLst>
                <a:gd name="T0" fmla="*/ 189 w 231"/>
                <a:gd name="T1" fmla="*/ 8 h 182"/>
                <a:gd name="T2" fmla="*/ 13 w 231"/>
                <a:gd name="T3" fmla="*/ 138 h 182"/>
                <a:gd name="T4" fmla="*/ 8 w 231"/>
                <a:gd name="T5" fmla="*/ 172 h 182"/>
                <a:gd name="T6" fmla="*/ 27 w 231"/>
                <a:gd name="T7" fmla="*/ 182 h 182"/>
                <a:gd name="T8" fmla="*/ 42 w 231"/>
                <a:gd name="T9" fmla="*/ 177 h 182"/>
                <a:gd name="T10" fmla="*/ 218 w 231"/>
                <a:gd name="T11" fmla="*/ 47 h 182"/>
                <a:gd name="T12" fmla="*/ 223 w 231"/>
                <a:gd name="T13" fmla="*/ 13 h 182"/>
                <a:gd name="T14" fmla="*/ 189 w 231"/>
                <a:gd name="T15" fmla="*/ 8 h 182"/>
                <a:gd name="T16" fmla="*/ 189 w 231"/>
                <a:gd name="T17" fmla="*/ 8 h 182"/>
                <a:gd name="T18" fmla="*/ 189 w 231"/>
                <a:gd name="T19" fmla="*/ 8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1" h="182">
                  <a:moveTo>
                    <a:pt x="189" y="8"/>
                  </a:moveTo>
                  <a:cubicBezTo>
                    <a:pt x="13" y="138"/>
                    <a:pt x="13" y="138"/>
                    <a:pt x="13" y="138"/>
                  </a:cubicBezTo>
                  <a:cubicBezTo>
                    <a:pt x="2" y="146"/>
                    <a:pt x="0" y="162"/>
                    <a:pt x="8" y="172"/>
                  </a:cubicBezTo>
                  <a:cubicBezTo>
                    <a:pt x="12" y="179"/>
                    <a:pt x="20" y="182"/>
                    <a:pt x="27" y="182"/>
                  </a:cubicBezTo>
                  <a:cubicBezTo>
                    <a:pt x="32" y="182"/>
                    <a:pt x="37" y="181"/>
                    <a:pt x="42" y="177"/>
                  </a:cubicBezTo>
                  <a:cubicBezTo>
                    <a:pt x="218" y="47"/>
                    <a:pt x="218" y="47"/>
                    <a:pt x="218" y="47"/>
                  </a:cubicBezTo>
                  <a:cubicBezTo>
                    <a:pt x="229" y="39"/>
                    <a:pt x="231" y="24"/>
                    <a:pt x="223" y="13"/>
                  </a:cubicBezTo>
                  <a:cubicBezTo>
                    <a:pt x="215" y="2"/>
                    <a:pt x="200" y="0"/>
                    <a:pt x="189" y="8"/>
                  </a:cubicBezTo>
                  <a:close/>
                  <a:moveTo>
                    <a:pt x="189" y="8"/>
                  </a:moveTo>
                  <a:cubicBezTo>
                    <a:pt x="189" y="8"/>
                    <a:pt x="189" y="8"/>
                    <a:pt x="189" y="8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12">
              <a:extLst>
                <a:ext uri="{FF2B5EF4-FFF2-40B4-BE49-F238E27FC236}">
                  <a16:creationId xmlns:a16="http://schemas.microsoft.com/office/drawing/2014/main" id="{4BE87A9E-0A8A-4404-9942-4A33176EF3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58425" y="2465388"/>
              <a:ext cx="644525" cy="508000"/>
            </a:xfrm>
            <a:custGeom>
              <a:avLst/>
              <a:gdLst>
                <a:gd name="T0" fmla="*/ 13 w 213"/>
                <a:gd name="T1" fmla="*/ 124 h 168"/>
                <a:gd name="T2" fmla="*/ 8 w 213"/>
                <a:gd name="T3" fmla="*/ 158 h 168"/>
                <a:gd name="T4" fmla="*/ 27 w 213"/>
                <a:gd name="T5" fmla="*/ 168 h 168"/>
                <a:gd name="T6" fmla="*/ 42 w 213"/>
                <a:gd name="T7" fmla="*/ 163 h 168"/>
                <a:gd name="T8" fmla="*/ 200 w 213"/>
                <a:gd name="T9" fmla="*/ 47 h 168"/>
                <a:gd name="T10" fmla="*/ 205 w 213"/>
                <a:gd name="T11" fmla="*/ 13 h 168"/>
                <a:gd name="T12" fmla="*/ 171 w 213"/>
                <a:gd name="T13" fmla="*/ 8 h 168"/>
                <a:gd name="T14" fmla="*/ 13 w 213"/>
                <a:gd name="T15" fmla="*/ 124 h 168"/>
                <a:gd name="T16" fmla="*/ 13 w 213"/>
                <a:gd name="T17" fmla="*/ 124 h 168"/>
                <a:gd name="T18" fmla="*/ 13 w 213"/>
                <a:gd name="T19" fmla="*/ 12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3" h="168">
                  <a:moveTo>
                    <a:pt x="13" y="124"/>
                  </a:moveTo>
                  <a:cubicBezTo>
                    <a:pt x="2" y="132"/>
                    <a:pt x="0" y="147"/>
                    <a:pt x="8" y="158"/>
                  </a:cubicBezTo>
                  <a:cubicBezTo>
                    <a:pt x="13" y="165"/>
                    <a:pt x="20" y="168"/>
                    <a:pt x="27" y="168"/>
                  </a:cubicBezTo>
                  <a:cubicBezTo>
                    <a:pt x="32" y="168"/>
                    <a:pt x="37" y="167"/>
                    <a:pt x="42" y="163"/>
                  </a:cubicBezTo>
                  <a:cubicBezTo>
                    <a:pt x="200" y="47"/>
                    <a:pt x="200" y="47"/>
                    <a:pt x="200" y="47"/>
                  </a:cubicBezTo>
                  <a:cubicBezTo>
                    <a:pt x="210" y="39"/>
                    <a:pt x="213" y="24"/>
                    <a:pt x="205" y="13"/>
                  </a:cubicBezTo>
                  <a:cubicBezTo>
                    <a:pt x="197" y="2"/>
                    <a:pt x="182" y="0"/>
                    <a:pt x="171" y="8"/>
                  </a:cubicBezTo>
                  <a:lnTo>
                    <a:pt x="13" y="124"/>
                  </a:lnTo>
                  <a:close/>
                  <a:moveTo>
                    <a:pt x="13" y="124"/>
                  </a:moveTo>
                  <a:cubicBezTo>
                    <a:pt x="13" y="124"/>
                    <a:pt x="13" y="124"/>
                    <a:pt x="13" y="124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20B5B72-4127-410B-A721-C812DAC2437E}"/>
              </a:ext>
            </a:extLst>
          </p:cNvPr>
          <p:cNvGrpSpPr/>
          <p:nvPr/>
        </p:nvGrpSpPr>
        <p:grpSpPr>
          <a:xfrm>
            <a:off x="8384149" y="2259102"/>
            <a:ext cx="3193562" cy="948401"/>
            <a:chOff x="6379698" y="2685625"/>
            <a:chExt cx="3193562" cy="948401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D3B74A2-61C6-421D-AFA9-3FCBE0974502}"/>
                </a:ext>
              </a:extLst>
            </p:cNvPr>
            <p:cNvSpPr/>
            <p:nvPr/>
          </p:nvSpPr>
          <p:spPr>
            <a:xfrm>
              <a:off x="6379698" y="2745014"/>
              <a:ext cx="595086" cy="59508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FD02B5D-8731-4682-BDB8-453763A4B511}"/>
                </a:ext>
              </a:extLst>
            </p:cNvPr>
            <p:cNvSpPr txBox="1"/>
            <p:nvPr/>
          </p:nvSpPr>
          <p:spPr>
            <a:xfrm>
              <a:off x="6415646" y="2842502"/>
              <a:ext cx="5231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PT Sans" panose="020B0503020203020204" pitchFamily="34" charset="0"/>
                  <a:ea typeface="PT Sans" panose="020B0503020203020204" pitchFamily="34" charset="0"/>
                </a:rPr>
                <a:t>3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A016DAA4-8819-4A90-9A16-8D10CB9FB298}"/>
                </a:ext>
              </a:extLst>
            </p:cNvPr>
            <p:cNvSpPr txBox="1"/>
            <p:nvPr/>
          </p:nvSpPr>
          <p:spPr>
            <a:xfrm>
              <a:off x="7191520" y="2685625"/>
              <a:ext cx="2381740" cy="948401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en-US" sz="16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T Sans" panose="020B0503020203020204" pitchFamily="34" charset="0"/>
                  <a:ea typeface="PT Sans" panose="020B0503020203020204" pitchFamily="34" charset="0"/>
                  <a:cs typeface="Montserrat" charset="0"/>
                </a:rPr>
                <a:t>床上量測脈搏血壓，顯示在床頭，將資訊傳至網路連線裝置</a:t>
              </a: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T Sans" panose="020B0503020203020204" pitchFamily="34" charset="0"/>
                <a:ea typeface="PT Sans" panose="020B0503020203020204" pitchFamily="34" charset="0"/>
                <a:cs typeface="Montserrat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4AB0EEFF-6965-4A5E-BB32-B48572555A24}"/>
              </a:ext>
            </a:extLst>
          </p:cNvPr>
          <p:cNvGrpSpPr/>
          <p:nvPr/>
        </p:nvGrpSpPr>
        <p:grpSpPr>
          <a:xfrm>
            <a:off x="737016" y="2259102"/>
            <a:ext cx="3070835" cy="659796"/>
            <a:chOff x="800516" y="3429000"/>
            <a:chExt cx="3070835" cy="659796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08398A4E-6F5F-4166-8635-D07C1BF84DD8}"/>
                </a:ext>
              </a:extLst>
            </p:cNvPr>
            <p:cNvSpPr/>
            <p:nvPr/>
          </p:nvSpPr>
          <p:spPr>
            <a:xfrm>
              <a:off x="3276265" y="3488389"/>
              <a:ext cx="595086" cy="59508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1C687250-041C-44CC-912A-7A1016FF991C}"/>
                </a:ext>
              </a:extLst>
            </p:cNvPr>
            <p:cNvSpPr txBox="1"/>
            <p:nvPr/>
          </p:nvSpPr>
          <p:spPr>
            <a:xfrm>
              <a:off x="3312213" y="3585877"/>
              <a:ext cx="5231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PT Sans" panose="020B0503020203020204" pitchFamily="34" charset="0"/>
                  <a:ea typeface="PT Sans" panose="020B0503020203020204" pitchFamily="34" charset="0"/>
                </a:rPr>
                <a:t>1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F80ABF3B-BA5F-4072-A7A6-DBD1CC371400}"/>
                </a:ext>
              </a:extLst>
            </p:cNvPr>
            <p:cNvSpPr txBox="1"/>
            <p:nvPr/>
          </p:nvSpPr>
          <p:spPr>
            <a:xfrm>
              <a:off x="800516" y="3429000"/>
              <a:ext cx="2259012" cy="659796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/>
            <a:p>
              <a:pPr algn="r">
                <a:lnSpc>
                  <a:spcPts val="2300"/>
                </a:lnSpc>
              </a:pPr>
              <a:r>
                <a:rPr lang="en-US" sz="16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T Sans" panose="020B0503020203020204" pitchFamily="34" charset="0"/>
                  <a:ea typeface="PT Sans" panose="020B0503020203020204" pitchFamily="34" charset="0"/>
                  <a:cs typeface="Montserrat" charset="0"/>
                </a:rPr>
                <a:t>平躺時自動關燈；起身則自動開燈</a:t>
              </a: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T Sans" panose="020B0503020203020204" pitchFamily="34" charset="0"/>
                <a:ea typeface="PT Sans" panose="020B0503020203020204" pitchFamily="34" charset="0"/>
                <a:cs typeface="Montserrat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BD288681-37B8-4960-ADB1-0A2F90C787D7}"/>
              </a:ext>
            </a:extLst>
          </p:cNvPr>
          <p:cNvGrpSpPr/>
          <p:nvPr/>
        </p:nvGrpSpPr>
        <p:grpSpPr>
          <a:xfrm>
            <a:off x="8180017" y="4846322"/>
            <a:ext cx="2986627" cy="659796"/>
            <a:chOff x="6379698" y="2685625"/>
            <a:chExt cx="2986627" cy="659796"/>
          </a:xfrm>
        </p:grpSpPr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4321A2B8-F98D-4C18-B7E9-42456505CECD}"/>
                </a:ext>
              </a:extLst>
            </p:cNvPr>
            <p:cNvSpPr/>
            <p:nvPr/>
          </p:nvSpPr>
          <p:spPr>
            <a:xfrm>
              <a:off x="6379698" y="2745014"/>
              <a:ext cx="595086" cy="59508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A7E03517-3626-4507-AFE1-26E8B043500A}"/>
                </a:ext>
              </a:extLst>
            </p:cNvPr>
            <p:cNvSpPr txBox="1"/>
            <p:nvPr/>
          </p:nvSpPr>
          <p:spPr>
            <a:xfrm>
              <a:off x="6415646" y="2842502"/>
              <a:ext cx="5231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PT Sans" panose="020B0503020203020204" pitchFamily="34" charset="0"/>
                  <a:ea typeface="PT Sans" panose="020B0503020203020204" pitchFamily="34" charset="0"/>
                </a:rPr>
                <a:t>4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1E40FBCD-7DC3-4D76-9F58-35CC414F383E}"/>
                </a:ext>
              </a:extLst>
            </p:cNvPr>
            <p:cNvSpPr txBox="1"/>
            <p:nvPr/>
          </p:nvSpPr>
          <p:spPr>
            <a:xfrm>
              <a:off x="7191520" y="2685625"/>
              <a:ext cx="2174805" cy="659796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/>
            <a:p>
              <a:pPr>
                <a:lnSpc>
                  <a:spcPts val="2300"/>
                </a:lnSpc>
              </a:pPr>
              <a:r>
                <a:rPr lang="en-US" sz="16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T Sans" panose="020B0503020203020204" pitchFamily="34" charset="0"/>
                  <a:ea typeface="PT Sans" panose="020B0503020203020204" pitchFamily="34" charset="0"/>
                  <a:cs typeface="Montserrat" charset="0"/>
                </a:rPr>
                <a:t>生命跡象微弱時通報家屬及醫療機構</a:t>
              </a: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T Sans" panose="020B0503020203020204" pitchFamily="34" charset="0"/>
                <a:ea typeface="PT Sans" panose="020B0503020203020204" pitchFamily="34" charset="0"/>
                <a:cs typeface="Montserrat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6D73AAB2-6D27-4564-9F41-1C9FAB3FE27B}"/>
              </a:ext>
            </a:extLst>
          </p:cNvPr>
          <p:cNvGrpSpPr/>
          <p:nvPr/>
        </p:nvGrpSpPr>
        <p:grpSpPr>
          <a:xfrm>
            <a:off x="792568" y="4689445"/>
            <a:ext cx="3248453" cy="654475"/>
            <a:chOff x="622898" y="3429000"/>
            <a:chExt cx="3248453" cy="654475"/>
          </a:xfrm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BA77ABD3-0B37-49E6-A51A-2AC6C10D42EF}"/>
                </a:ext>
              </a:extLst>
            </p:cNvPr>
            <p:cNvSpPr/>
            <p:nvPr/>
          </p:nvSpPr>
          <p:spPr>
            <a:xfrm>
              <a:off x="3276265" y="3488389"/>
              <a:ext cx="595086" cy="59508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6E45BACA-70D1-41DA-8861-0AF7D216A441}"/>
                </a:ext>
              </a:extLst>
            </p:cNvPr>
            <p:cNvSpPr txBox="1"/>
            <p:nvPr/>
          </p:nvSpPr>
          <p:spPr>
            <a:xfrm>
              <a:off x="3312213" y="3585877"/>
              <a:ext cx="52318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  <a:latin typeface="PT Sans" panose="020B0503020203020204" pitchFamily="34" charset="0"/>
                  <a:ea typeface="PT Sans" panose="020B0503020203020204" pitchFamily="34" charset="0"/>
                </a:rPr>
                <a:t>2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56287CD3-AA5C-49F6-B78B-0FDB9BB7D870}"/>
                </a:ext>
              </a:extLst>
            </p:cNvPr>
            <p:cNvSpPr txBox="1"/>
            <p:nvPr/>
          </p:nvSpPr>
          <p:spPr>
            <a:xfrm>
              <a:off x="622898" y="3429000"/>
              <a:ext cx="2436630" cy="364843"/>
            </a:xfrm>
            <a:prstGeom prst="rect">
              <a:avLst/>
            </a:prstGeom>
            <a:noFill/>
          </p:spPr>
          <p:txBody>
            <a:bodyPr wrap="square" numCol="1" spcCol="457200" rtlCol="0">
              <a:spAutoFit/>
            </a:bodyPr>
            <a:lstStyle/>
            <a:p>
              <a:pPr algn="r">
                <a:lnSpc>
                  <a:spcPts val="2300"/>
                </a:lnSpc>
              </a:pPr>
              <a:r>
                <a:rPr lang="en-US" sz="16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T Sans" panose="020B0503020203020204" pitchFamily="34" charset="0"/>
                  <a:ea typeface="PT Sans" panose="020B0503020203020204" pitchFamily="34" charset="0"/>
                  <a:cs typeface="Montserrat" charset="0"/>
                </a:rPr>
                <a:t>地震發生時閃燈警示</a:t>
              </a:r>
              <a:endPara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PT Sans" panose="020B0503020203020204" pitchFamily="34" charset="0"/>
                <a:ea typeface="PT Sans" panose="020B0503020203020204" pitchFamily="34" charset="0"/>
                <a:cs typeface="Montserrat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51174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66101C7-FEB9-4EE0-9E23-F2A16145CC3D}"/>
              </a:ext>
            </a:extLst>
          </p:cNvPr>
          <p:cNvSpPr txBox="1"/>
          <p:nvPr/>
        </p:nvSpPr>
        <p:spPr>
          <a:xfrm>
            <a:off x="0" y="580571"/>
            <a:ext cx="12192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err="1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產品</a:t>
            </a:r>
            <a:endParaRPr lang="en-US" sz="4500" dirty="0">
              <a:solidFill>
                <a:schemeClr val="bg2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42EDAE4-D1FD-F745-9081-AEE2CBAFD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6837" y="1441524"/>
            <a:ext cx="6318325" cy="473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57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曲線接點 14">
            <a:extLst>
              <a:ext uri="{FF2B5EF4-FFF2-40B4-BE49-F238E27FC236}">
                <a16:creationId xmlns:a16="http://schemas.microsoft.com/office/drawing/2014/main" id="{B7A50A53-891E-9642-B47E-E3E3AA3942AD}"/>
              </a:ext>
            </a:extLst>
          </p:cNvPr>
          <p:cNvCxnSpPr/>
          <p:nvPr/>
        </p:nvCxnSpPr>
        <p:spPr>
          <a:xfrm rot="10800000" flipV="1">
            <a:off x="2902857" y="4136570"/>
            <a:ext cx="6929632" cy="1567543"/>
          </a:xfrm>
          <a:prstGeom prst="curvedConnector3">
            <a:avLst/>
          </a:prstGeom>
          <a:ln w="38100">
            <a:solidFill>
              <a:srgbClr val="3DBE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曲線接點 5">
            <a:extLst>
              <a:ext uri="{FF2B5EF4-FFF2-40B4-BE49-F238E27FC236}">
                <a16:creationId xmlns:a16="http://schemas.microsoft.com/office/drawing/2014/main" id="{7404F27E-418F-704F-961F-2DE5CA498EC9}"/>
              </a:ext>
            </a:extLst>
          </p:cNvPr>
          <p:cNvCxnSpPr>
            <a:cxnSpLocks/>
          </p:cNvCxnSpPr>
          <p:nvPr/>
        </p:nvCxnSpPr>
        <p:spPr>
          <a:xfrm>
            <a:off x="1957892" y="1754945"/>
            <a:ext cx="7874597" cy="2014310"/>
          </a:xfrm>
          <a:prstGeom prst="curvedConnector3">
            <a:avLst/>
          </a:prstGeom>
          <a:ln w="38100">
            <a:solidFill>
              <a:srgbClr val="3DBE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66101C7-FEB9-4EE0-9E23-F2A16145CC3D}"/>
              </a:ext>
            </a:extLst>
          </p:cNvPr>
          <p:cNvSpPr txBox="1"/>
          <p:nvPr/>
        </p:nvSpPr>
        <p:spPr>
          <a:xfrm>
            <a:off x="0" y="580571"/>
            <a:ext cx="12192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 err="1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使用者旅程</a:t>
            </a:r>
            <a:endParaRPr lang="en-US" sz="4500" dirty="0">
              <a:solidFill>
                <a:schemeClr val="bg2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sp>
        <p:nvSpPr>
          <p:cNvPr id="2" name="圓角矩形 1">
            <a:extLst>
              <a:ext uri="{FF2B5EF4-FFF2-40B4-BE49-F238E27FC236}">
                <a16:creationId xmlns:a16="http://schemas.microsoft.com/office/drawing/2014/main" id="{3D0B1EA3-8C5F-9E41-9EFA-79F8AFBA4994}"/>
              </a:ext>
            </a:extLst>
          </p:cNvPr>
          <p:cNvSpPr/>
          <p:nvPr/>
        </p:nvSpPr>
        <p:spPr>
          <a:xfrm>
            <a:off x="731520" y="1484629"/>
            <a:ext cx="2743200" cy="784831"/>
          </a:xfrm>
          <a:prstGeom prst="roundRect">
            <a:avLst/>
          </a:prstGeom>
          <a:solidFill>
            <a:srgbClr val="3DBEB4"/>
          </a:solidFill>
          <a:ln>
            <a:solidFill>
              <a:srgbClr val="3DBE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上床偵測躺／坐狀態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  <a:p>
            <a:pPr algn="ctr"/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控制電燈開關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</p:txBody>
      </p:sp>
      <p:sp>
        <p:nvSpPr>
          <p:cNvPr id="10" name="圓角矩形 9">
            <a:extLst>
              <a:ext uri="{FF2B5EF4-FFF2-40B4-BE49-F238E27FC236}">
                <a16:creationId xmlns:a16="http://schemas.microsoft.com/office/drawing/2014/main" id="{AF400736-60AB-3841-91F4-CB14638D143E}"/>
              </a:ext>
            </a:extLst>
          </p:cNvPr>
          <p:cNvSpPr/>
          <p:nvPr/>
        </p:nvSpPr>
        <p:spPr>
          <a:xfrm>
            <a:off x="4724400" y="2147360"/>
            <a:ext cx="2743200" cy="784831"/>
          </a:xfrm>
          <a:prstGeom prst="roundRect">
            <a:avLst/>
          </a:prstGeom>
          <a:solidFill>
            <a:srgbClr val="3DBEB4"/>
          </a:solidFill>
          <a:ln>
            <a:solidFill>
              <a:srgbClr val="3DBE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將心律血氧感測器固定於手指上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</p:txBody>
      </p:sp>
      <p:sp>
        <p:nvSpPr>
          <p:cNvPr id="11" name="圓角矩形 10">
            <a:extLst>
              <a:ext uri="{FF2B5EF4-FFF2-40B4-BE49-F238E27FC236}">
                <a16:creationId xmlns:a16="http://schemas.microsoft.com/office/drawing/2014/main" id="{928A1698-C03F-6A4A-8CA8-984E83E4949D}"/>
              </a:ext>
            </a:extLst>
          </p:cNvPr>
          <p:cNvSpPr/>
          <p:nvPr/>
        </p:nvSpPr>
        <p:spPr>
          <a:xfrm>
            <a:off x="8595872" y="3331029"/>
            <a:ext cx="2743200" cy="1191471"/>
          </a:xfrm>
          <a:prstGeom prst="roundRect">
            <a:avLst/>
          </a:prstGeom>
          <a:solidFill>
            <a:srgbClr val="3DBEB4"/>
          </a:solidFill>
          <a:ln>
            <a:solidFill>
              <a:srgbClr val="3DBE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睡夢中發生心律不整／血氧過低或遇地震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</p:txBody>
      </p:sp>
      <p:sp>
        <p:nvSpPr>
          <p:cNvPr id="13" name="圓角矩形 12">
            <a:extLst>
              <a:ext uri="{FF2B5EF4-FFF2-40B4-BE49-F238E27FC236}">
                <a16:creationId xmlns:a16="http://schemas.microsoft.com/office/drawing/2014/main" id="{BE1B1A59-ADD6-DA43-A519-F4A56AD8EAF0}"/>
              </a:ext>
            </a:extLst>
          </p:cNvPr>
          <p:cNvSpPr/>
          <p:nvPr/>
        </p:nvSpPr>
        <p:spPr>
          <a:xfrm>
            <a:off x="4724400" y="4364991"/>
            <a:ext cx="2743200" cy="784831"/>
          </a:xfrm>
          <a:prstGeom prst="roundRect">
            <a:avLst/>
          </a:prstGeom>
          <a:solidFill>
            <a:srgbClr val="3DBEB4"/>
          </a:solidFill>
          <a:ln>
            <a:solidFill>
              <a:srgbClr val="3DBE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產品警示燈閃爍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</p:txBody>
      </p:sp>
      <p:sp>
        <p:nvSpPr>
          <p:cNvPr id="14" name="圓角矩形 13">
            <a:extLst>
              <a:ext uri="{FF2B5EF4-FFF2-40B4-BE49-F238E27FC236}">
                <a16:creationId xmlns:a16="http://schemas.microsoft.com/office/drawing/2014/main" id="{1D4D2306-C261-2A4A-B021-48572536BB76}"/>
              </a:ext>
            </a:extLst>
          </p:cNvPr>
          <p:cNvSpPr/>
          <p:nvPr/>
        </p:nvSpPr>
        <p:spPr>
          <a:xfrm>
            <a:off x="1151069" y="5283813"/>
            <a:ext cx="2866913" cy="784831"/>
          </a:xfrm>
          <a:prstGeom prst="roundRect">
            <a:avLst/>
          </a:prstGeom>
          <a:solidFill>
            <a:srgbClr val="3DBEB4"/>
          </a:solidFill>
          <a:ln>
            <a:solidFill>
              <a:srgbClr val="3DBE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將警示傳送至手機端通報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24841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99DCBDF9-B05A-784F-A872-7CF68ADC20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0701" y="1623445"/>
            <a:ext cx="3730598" cy="279794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6101C7-FEB9-4EE0-9E23-F2A16145CC3D}"/>
              </a:ext>
            </a:extLst>
          </p:cNvPr>
          <p:cNvSpPr txBox="1"/>
          <p:nvPr/>
        </p:nvSpPr>
        <p:spPr>
          <a:xfrm>
            <a:off x="0" y="580571"/>
            <a:ext cx="12192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Demo </a:t>
            </a:r>
            <a:r>
              <a:rPr lang="en-US" sz="4500" dirty="0" err="1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躺</a:t>
            </a:r>
            <a:r>
              <a:rPr lang="en-US" sz="4500" dirty="0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/</a:t>
            </a:r>
            <a:r>
              <a:rPr lang="en-US" sz="4500" dirty="0" err="1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坐偵測</a:t>
            </a:r>
            <a:endParaRPr lang="en-US" sz="4500" dirty="0">
              <a:solidFill>
                <a:schemeClr val="bg2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1176AEC4-3CB9-1348-B6CE-0B31612694D9}"/>
              </a:ext>
            </a:extLst>
          </p:cNvPr>
          <p:cNvSpPr txBox="1"/>
          <p:nvPr/>
        </p:nvSpPr>
        <p:spPr>
          <a:xfrm>
            <a:off x="4449871" y="4719719"/>
            <a:ext cx="3292255" cy="8771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坐姿時：開啟產品電燈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  <a:p>
            <a:pPr>
              <a:lnSpc>
                <a:spcPct val="150000"/>
              </a:lnSpc>
            </a:pPr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躺姿時：關閉產品電燈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35134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66101C7-FEB9-4EE0-9E23-F2A16145CC3D}"/>
              </a:ext>
            </a:extLst>
          </p:cNvPr>
          <p:cNvSpPr txBox="1"/>
          <p:nvPr/>
        </p:nvSpPr>
        <p:spPr>
          <a:xfrm>
            <a:off x="0" y="580571"/>
            <a:ext cx="12192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Demo </a:t>
            </a:r>
            <a:r>
              <a:rPr lang="en-US" altLang="zh-TW" sz="4500" dirty="0" err="1">
                <a:solidFill>
                  <a:schemeClr val="bg2"/>
                </a:solidFill>
                <a:latin typeface="Noto Sans CJK TC Regular" panose="020B0500000000000000" pitchFamily="34" charset="-128"/>
                <a:ea typeface="Noto Sans CJK TC Regular" panose="020B0500000000000000" pitchFamily="34" charset="-128"/>
              </a:rPr>
              <a:t>心律血氧偵測</a:t>
            </a:r>
            <a:endParaRPr lang="en-US" sz="4500" dirty="0">
              <a:solidFill>
                <a:schemeClr val="bg2"/>
              </a:solidFill>
              <a:latin typeface="Noto Sans CJK TC Regular" panose="020B0500000000000000" pitchFamily="34" charset="-128"/>
              <a:ea typeface="Noto Sans CJK TC Regular" panose="020B0500000000000000" pitchFamily="34" charset="-128"/>
            </a:endParaRPr>
          </a:p>
        </p:txBody>
      </p: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1176AEC4-3CB9-1348-B6CE-0B31612694D9}"/>
              </a:ext>
            </a:extLst>
          </p:cNvPr>
          <p:cNvSpPr txBox="1"/>
          <p:nvPr/>
        </p:nvSpPr>
        <p:spPr>
          <a:xfrm>
            <a:off x="2351102" y="4569269"/>
            <a:ext cx="7653510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心率過高／過低時閃爍警示燈並發出警示至手機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血氧過低時閃爍警示燈並發出警示至手機</a:t>
            </a:r>
            <a:endParaRPr lang="en-US" altLang="zh-TW" b="1" dirty="0">
              <a:latin typeface="PT Sans" panose="020B0503020203020204" pitchFamily="34" charset="0"/>
              <a:ea typeface="PT Sans" panose="020B0503020203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n-US" altLang="zh-TW" b="1" dirty="0">
                <a:latin typeface="PT Sans" panose="020B0503020203020204" pitchFamily="34" charset="0"/>
                <a:ea typeface="PT Sans" panose="020B0503020203020204" pitchFamily="34" charset="0"/>
              </a:rPr>
              <a:t>(</a:t>
            </a:r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由於心律過低難以達到因此</a:t>
            </a:r>
            <a:r>
              <a:rPr lang="en-US" altLang="zh-TW" b="1" dirty="0">
                <a:latin typeface="PT Sans" panose="020B0503020203020204" pitchFamily="34" charset="0"/>
                <a:ea typeface="PT Sans" panose="020B0503020203020204" pitchFamily="34" charset="0"/>
              </a:rPr>
              <a:t>demo</a:t>
            </a:r>
            <a:r>
              <a:rPr lang="zh-TW" altLang="en-US" b="1" dirty="0">
                <a:latin typeface="PT Sans" panose="020B0503020203020204" pitchFamily="34" charset="0"/>
                <a:ea typeface="PT Sans" panose="020B0503020203020204" pitchFamily="34" charset="0"/>
              </a:rPr>
              <a:t>過高時的情況；也由於無法測量血氧過低的情況，因此只顯示測量到之數值</a:t>
            </a:r>
            <a:r>
              <a:rPr lang="en-US" altLang="zh-TW" b="1" dirty="0">
                <a:latin typeface="PT Sans" panose="020B0503020203020204" pitchFamily="34" charset="0"/>
                <a:ea typeface="PT Sans" panose="020B0503020203020204" pitchFamily="34" charset="0"/>
              </a:rPr>
              <a:t>)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1C66B11-419B-184E-A35B-AB56ED4355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2376" y="1562117"/>
            <a:ext cx="3747247" cy="2810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722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6">
      <a:dk1>
        <a:sysClr val="windowText" lastClr="000000"/>
      </a:dk1>
      <a:lt1>
        <a:sysClr val="window" lastClr="FFFFFF"/>
      </a:lt1>
      <a:dk2>
        <a:srgbClr val="6491C8"/>
      </a:dk2>
      <a:lt2>
        <a:srgbClr val="283440"/>
      </a:lt2>
      <a:accent1>
        <a:srgbClr val="14B4EB"/>
      </a:accent1>
      <a:accent2>
        <a:srgbClr val="3CBEB4"/>
      </a:accent2>
      <a:accent3>
        <a:srgbClr val="96C83C"/>
      </a:accent3>
      <a:accent4>
        <a:srgbClr val="FFAF28"/>
      </a:accent4>
      <a:accent5>
        <a:srgbClr val="FA4655"/>
      </a:accent5>
      <a:accent6>
        <a:srgbClr val="A596D2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12883</TotalTime>
  <Words>247</Words>
  <Application>Microsoft Macintosh PowerPoint</Application>
  <PresentationFormat>寬螢幕</PresentationFormat>
  <Paragraphs>52</Paragraphs>
  <Slides>10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8" baseType="lpstr">
      <vt:lpstr>Noto Sans CJK TC Regular</vt:lpstr>
      <vt:lpstr>Arial</vt:lpstr>
      <vt:lpstr>Calibri</vt:lpstr>
      <vt:lpstr>Montserrat</vt:lpstr>
      <vt:lpstr>Open Sans</vt:lpstr>
      <vt:lpstr>PT Sans</vt:lpstr>
      <vt:lpstr>Raleway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Shopon Ahmed</dc:creator>
  <cp:lastModifiedBy>Charles Chang</cp:lastModifiedBy>
  <cp:revision>1991</cp:revision>
  <dcterms:created xsi:type="dcterms:W3CDTF">2017-09-28T05:04:55Z</dcterms:created>
  <dcterms:modified xsi:type="dcterms:W3CDTF">2022-01-12T14:47:35Z</dcterms:modified>
</cp:coreProperties>
</file>